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9" r:id="rId14"/>
    <p:sldId id="270" r:id="rId15"/>
    <p:sldId id="267" r:id="rId16"/>
    <p:sldId id="268" r:id="rId17"/>
    <p:sldId id="271" r:id="rId18"/>
    <p:sldId id="272" r:id="rId19"/>
    <p:sldId id="273" r:id="rId20"/>
    <p:sldId id="274" r:id="rId21"/>
    <p:sldId id="275" r:id="rId22"/>
    <p:sldId id="276" r:id="rId23"/>
    <p:sldId id="277" r:id="rId24"/>
    <p:sldId id="279" r:id="rId25"/>
    <p:sldId id="280"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9A368C"/>
    <a:srgbClr val="3366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24B47-8B30-4F61-B4E4-173A2FCD8D1E}" type="datetimeFigureOut">
              <a:rPr lang="en-IN" smtClean="0"/>
              <a:t>22-08-2020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201195-032E-4624-A833-7FEA4CFEC870}" type="slidenum">
              <a:rPr lang="en-IN" smtClean="0"/>
              <a:t>‹#›</a:t>
            </a:fld>
            <a:endParaRPr lang="en-IN"/>
          </a:p>
        </p:txBody>
      </p:sp>
    </p:spTree>
    <p:extLst>
      <p:ext uri="{BB962C8B-B14F-4D97-AF65-F5344CB8AC3E}">
        <p14:creationId xmlns:p14="http://schemas.microsoft.com/office/powerpoint/2010/main" val="116379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07486A1-FB99-4097-8535-776E4E4094AB}" type="slidenum">
              <a:rPr lang="en-IN" smtClean="0"/>
              <a:t>1</a:t>
            </a:fld>
            <a:endParaRPr lang="en-IN"/>
          </a:p>
        </p:txBody>
      </p:sp>
    </p:spTree>
    <p:extLst>
      <p:ext uri="{BB962C8B-B14F-4D97-AF65-F5344CB8AC3E}">
        <p14:creationId xmlns:p14="http://schemas.microsoft.com/office/powerpoint/2010/main" val="310870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7201195-032E-4624-A833-7FEA4CFEC870}" type="slidenum">
              <a:rPr lang="en-IN" smtClean="0"/>
              <a:t>13</a:t>
            </a:fld>
            <a:endParaRPr lang="en-IN"/>
          </a:p>
        </p:txBody>
      </p:sp>
    </p:spTree>
    <p:extLst>
      <p:ext uri="{BB962C8B-B14F-4D97-AF65-F5344CB8AC3E}">
        <p14:creationId xmlns:p14="http://schemas.microsoft.com/office/powerpoint/2010/main" val="1004876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7201195-032E-4624-A833-7FEA4CFEC870}" type="slidenum">
              <a:rPr lang="en-IN" smtClean="0"/>
              <a:t>14</a:t>
            </a:fld>
            <a:endParaRPr lang="en-IN"/>
          </a:p>
        </p:txBody>
      </p:sp>
    </p:spTree>
    <p:extLst>
      <p:ext uri="{BB962C8B-B14F-4D97-AF65-F5344CB8AC3E}">
        <p14:creationId xmlns:p14="http://schemas.microsoft.com/office/powerpoint/2010/main" val="1292429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7201195-032E-4624-A833-7FEA4CFEC870}" type="slidenum">
              <a:rPr lang="en-IN" smtClean="0"/>
              <a:t>20</a:t>
            </a:fld>
            <a:endParaRPr lang="en-IN"/>
          </a:p>
        </p:txBody>
      </p:sp>
    </p:spTree>
    <p:extLst>
      <p:ext uri="{BB962C8B-B14F-4D97-AF65-F5344CB8AC3E}">
        <p14:creationId xmlns:p14="http://schemas.microsoft.com/office/powerpoint/2010/main" val="2739302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7201195-032E-4624-A833-7FEA4CFEC870}" type="slidenum">
              <a:rPr lang="en-IN" smtClean="0"/>
              <a:t>23</a:t>
            </a:fld>
            <a:endParaRPr lang="en-IN"/>
          </a:p>
        </p:txBody>
      </p:sp>
    </p:spTree>
    <p:extLst>
      <p:ext uri="{BB962C8B-B14F-4D97-AF65-F5344CB8AC3E}">
        <p14:creationId xmlns:p14="http://schemas.microsoft.com/office/powerpoint/2010/main" val="2984972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CBED5-A417-463E-8B94-7AB79AAF9B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ACE55CC-3F6C-48E8-955B-6A3C3889AC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35223AC-69BF-4BF6-8C0A-44F4561C2A8A}"/>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5" name="Footer Placeholder 4">
            <a:extLst>
              <a:ext uri="{FF2B5EF4-FFF2-40B4-BE49-F238E27FC236}">
                <a16:creationId xmlns:a16="http://schemas.microsoft.com/office/drawing/2014/main" id="{6F8B0C3C-C1F9-4037-83AD-FCECF93C137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78B094-540B-4303-A070-E63A3D59DA0C}"/>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23391858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E5379-2E7F-4DCC-862F-B0AF344868E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7935433-AE4E-4980-95F2-94A775CC9B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2133E3-C4EC-402A-8A81-7BD4FF84F251}"/>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5" name="Footer Placeholder 4">
            <a:extLst>
              <a:ext uri="{FF2B5EF4-FFF2-40B4-BE49-F238E27FC236}">
                <a16:creationId xmlns:a16="http://schemas.microsoft.com/office/drawing/2014/main" id="{6D6AD982-BF0C-44A0-B6C9-D09E0B93F4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33DF8EE-B6BC-4D2D-97F7-BC790F73C036}"/>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108779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27DD5-9282-410D-9697-7BDFD0059F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791BA40-4C03-46DB-A0F8-1FAFF60943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D554F21-B622-4EE1-A49A-F731B7D97F7D}"/>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5" name="Footer Placeholder 4">
            <a:extLst>
              <a:ext uri="{FF2B5EF4-FFF2-40B4-BE49-F238E27FC236}">
                <a16:creationId xmlns:a16="http://schemas.microsoft.com/office/drawing/2014/main" id="{B5D93911-2EA7-45F1-A018-2BFA2AD1B94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DBC14DD-D480-4094-AC0F-F88C9FA44115}"/>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3803642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F1F0C-50DE-4290-94AA-A6B4B97676A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0FD1CBA-F212-4E53-A29B-3095F7491B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A6EBB54-CD98-449C-9305-F4DFC0F27AC8}"/>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5" name="Footer Placeholder 4">
            <a:extLst>
              <a:ext uri="{FF2B5EF4-FFF2-40B4-BE49-F238E27FC236}">
                <a16:creationId xmlns:a16="http://schemas.microsoft.com/office/drawing/2014/main" id="{82B08C76-478C-4153-9785-ACD96260113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7A6DAC5-F5F4-440D-83A0-DEB1723D4BDD}"/>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4091243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30B9-5692-46C3-82F8-D3B4A806DD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474B672-16B5-48C1-8D1C-D55BFCA42C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C40F92-777E-48F7-99A0-AB7163839B98}"/>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5" name="Footer Placeholder 4">
            <a:extLst>
              <a:ext uri="{FF2B5EF4-FFF2-40B4-BE49-F238E27FC236}">
                <a16:creationId xmlns:a16="http://schemas.microsoft.com/office/drawing/2014/main" id="{23FC350A-17D4-42BB-89D8-45C39BAB3F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B31AB61-77EE-4FCA-8B38-CE955AEDD1B6}"/>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162616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C34C3-57C6-473B-AAEE-11EDE0A5295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3368EF6-E6DB-43FA-9915-9FC02A771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F2FB8CD-27AE-4F29-8C1F-6417663123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E19BFA1-CA18-416B-A0BC-554406A525D2}"/>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6" name="Footer Placeholder 5">
            <a:extLst>
              <a:ext uri="{FF2B5EF4-FFF2-40B4-BE49-F238E27FC236}">
                <a16:creationId xmlns:a16="http://schemas.microsoft.com/office/drawing/2014/main" id="{EBD93E56-11D7-4AE6-95CC-F40693474DF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42358A-4F6E-4E6A-A04E-2E60EF8F69C8}"/>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206318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658CB-693F-48E9-8DCA-25BF5B025B7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11DA9D2-C51D-46D4-8AAE-5DD2290662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BE480E-DE33-43C9-8902-8E600CDFF1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CDA581-4F74-417D-8AB1-A1B00B11BC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76250F-DDFD-40E4-82E1-26C91947F7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E22C527-CFC9-4059-AEEE-1D83BC56FFC6}"/>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8" name="Footer Placeholder 7">
            <a:extLst>
              <a:ext uri="{FF2B5EF4-FFF2-40B4-BE49-F238E27FC236}">
                <a16:creationId xmlns:a16="http://schemas.microsoft.com/office/drawing/2014/main" id="{2F8288C2-639B-4622-8B89-CAA3E231CE1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FE19E74-A9F6-4351-8277-405652CD2EA5}"/>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95738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BEF4-9B22-4BA0-9254-0DD43941658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8479CD2-49BB-4E94-AED5-EA6B72B5CD36}"/>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4" name="Footer Placeholder 3">
            <a:extLst>
              <a:ext uri="{FF2B5EF4-FFF2-40B4-BE49-F238E27FC236}">
                <a16:creationId xmlns:a16="http://schemas.microsoft.com/office/drawing/2014/main" id="{C5F8B047-8493-4E37-918D-4CEB840D28D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E593F69-57CE-442C-B1CA-6AE7F88BC978}"/>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48267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2"/>
      </p:bgRef>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0F259-888D-4C5F-975D-329AD5D96D2C}"/>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3" name="Footer Placeholder 2">
            <a:extLst>
              <a:ext uri="{FF2B5EF4-FFF2-40B4-BE49-F238E27FC236}">
                <a16:creationId xmlns:a16="http://schemas.microsoft.com/office/drawing/2014/main" id="{262FC650-F642-4DA4-BBB0-7F784622303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7DE5922-66C1-4CED-8022-0FB3284D73D1}"/>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338613695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F2991-7BB1-4420-9CFA-27C28DB41A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C1B646B-C927-45F4-BC67-A8DE34396F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4CA9614-7CA4-49A5-8665-52553950C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470FEC-1A6D-4917-ACE6-5B013F7EA91F}"/>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6" name="Footer Placeholder 5">
            <a:extLst>
              <a:ext uri="{FF2B5EF4-FFF2-40B4-BE49-F238E27FC236}">
                <a16:creationId xmlns:a16="http://schemas.microsoft.com/office/drawing/2014/main" id="{78BBF5CF-F1BB-4D33-AD2A-0CA6608A17E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2B8712-BA7B-40B6-9505-D61B35CB3961}"/>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335149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1A156-FB5A-4C9F-BA45-B24C12055A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611A8BE-82AC-48E8-9F5E-7F89FACD5F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9D63B2B-5D76-4674-BFFA-98BF264B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B2E0D-58A1-42EE-ADF3-558E165A05E4}"/>
              </a:ext>
            </a:extLst>
          </p:cNvPr>
          <p:cNvSpPr>
            <a:spLocks noGrp="1"/>
          </p:cNvSpPr>
          <p:nvPr>
            <p:ph type="dt" sz="half" idx="10"/>
          </p:nvPr>
        </p:nvSpPr>
        <p:spPr/>
        <p:txBody>
          <a:bodyPr/>
          <a:lstStyle/>
          <a:p>
            <a:fld id="{93A28F06-3FCC-45AC-9581-CCE548E61DF3}" type="datetimeFigureOut">
              <a:rPr lang="en-IN" smtClean="0"/>
              <a:t>22-08-2020</a:t>
            </a:fld>
            <a:endParaRPr lang="en-IN"/>
          </a:p>
        </p:txBody>
      </p:sp>
      <p:sp>
        <p:nvSpPr>
          <p:cNvPr id="6" name="Footer Placeholder 5">
            <a:extLst>
              <a:ext uri="{FF2B5EF4-FFF2-40B4-BE49-F238E27FC236}">
                <a16:creationId xmlns:a16="http://schemas.microsoft.com/office/drawing/2014/main" id="{659CD209-A8D6-4703-B45B-B71EA2EDE97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13FE00F-7931-4A79-A550-21491BAE6D9C}"/>
              </a:ext>
            </a:extLst>
          </p:cNvPr>
          <p:cNvSpPr>
            <a:spLocks noGrp="1"/>
          </p:cNvSpPr>
          <p:nvPr>
            <p:ph type="sldNum" sz="quarter" idx="12"/>
          </p:nvPr>
        </p:nvSpPr>
        <p:spPr/>
        <p:txBody>
          <a:bodyPr/>
          <a:lstStyle/>
          <a:p>
            <a:fld id="{CAF9D7CF-A3A2-410A-8C48-6D4382DD25F5}" type="slidenum">
              <a:rPr lang="en-IN" smtClean="0"/>
              <a:t>‹#›</a:t>
            </a:fld>
            <a:endParaRPr lang="en-IN"/>
          </a:p>
        </p:txBody>
      </p:sp>
    </p:spTree>
    <p:extLst>
      <p:ext uri="{BB962C8B-B14F-4D97-AF65-F5344CB8AC3E}">
        <p14:creationId xmlns:p14="http://schemas.microsoft.com/office/powerpoint/2010/main" val="127947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FCCC44-95D6-465A-8F8B-5D6C97EF0B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D56443E-1A98-4020-B831-6E932F85A8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A6E4710-E099-4373-91CF-675C6239B3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28F06-3FCC-45AC-9581-CCE548E61DF3}" type="datetimeFigureOut">
              <a:rPr lang="en-IN" smtClean="0"/>
              <a:t>22-08-2020</a:t>
            </a:fld>
            <a:endParaRPr lang="en-IN"/>
          </a:p>
        </p:txBody>
      </p:sp>
      <p:sp>
        <p:nvSpPr>
          <p:cNvPr id="5" name="Footer Placeholder 4">
            <a:extLst>
              <a:ext uri="{FF2B5EF4-FFF2-40B4-BE49-F238E27FC236}">
                <a16:creationId xmlns:a16="http://schemas.microsoft.com/office/drawing/2014/main" id="{D59CA5E5-238B-467F-864A-37A5CE15AF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F29107F-CDB8-4B3A-A58D-9854F4B770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9D7CF-A3A2-410A-8C48-6D4382DD25F5}" type="slidenum">
              <a:rPr lang="en-IN" smtClean="0"/>
              <a:t>‹#›</a:t>
            </a:fld>
            <a:endParaRPr lang="en-IN"/>
          </a:p>
        </p:txBody>
      </p:sp>
    </p:spTree>
    <p:extLst>
      <p:ext uri="{BB962C8B-B14F-4D97-AF65-F5344CB8AC3E}">
        <p14:creationId xmlns:p14="http://schemas.microsoft.com/office/powerpoint/2010/main" val="217636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6FB5E-EFAA-448E-9303-40E8F907A10D}"/>
              </a:ext>
            </a:extLst>
          </p:cNvPr>
          <p:cNvSpPr>
            <a:spLocks noGrp="1"/>
          </p:cNvSpPr>
          <p:nvPr>
            <p:ph type="ctrTitle"/>
          </p:nvPr>
        </p:nvSpPr>
        <p:spPr>
          <a:xfrm>
            <a:off x="1477108" y="1346479"/>
            <a:ext cx="9676563" cy="1505266"/>
          </a:xfrm>
        </p:spPr>
        <p:txBody>
          <a:bodyPr>
            <a:normAutofit fontScale="90000"/>
          </a:bodyPr>
          <a:lstStyle/>
          <a:p>
            <a:r>
              <a:rPr lang="en-US" b="1" dirty="0">
                <a:solidFill>
                  <a:srgbClr val="3333CC"/>
                </a:solidFill>
                <a:effectLst>
                  <a:outerShdw blurRad="38100" dist="38100" dir="2700000" algn="tl">
                    <a:srgbClr val="000000">
                      <a:alpha val="43137"/>
                    </a:srgbClr>
                  </a:outerShdw>
                </a:effectLst>
                <a:latin typeface="Maiandra GD" panose="020E0502030308020204" pitchFamily="34" charset="0"/>
              </a:rPr>
              <a:t>Errors and evaluation of analytical data</a:t>
            </a:r>
            <a:endParaRPr lang="en-IN" b="1" dirty="0">
              <a:solidFill>
                <a:srgbClr val="3333CC"/>
              </a:solidFill>
              <a:effectLst>
                <a:outerShdw blurRad="38100" dist="38100" dir="2700000" algn="tl">
                  <a:srgbClr val="000000">
                    <a:alpha val="43137"/>
                  </a:srgbClr>
                </a:outerShdw>
              </a:effectLst>
              <a:latin typeface="Maiandra GD" panose="020E0502030308020204" pitchFamily="34" charset="0"/>
            </a:endParaRPr>
          </a:p>
        </p:txBody>
      </p:sp>
      <p:sp>
        <p:nvSpPr>
          <p:cNvPr id="3" name="Subtitle 2">
            <a:extLst>
              <a:ext uri="{FF2B5EF4-FFF2-40B4-BE49-F238E27FC236}">
                <a16:creationId xmlns:a16="http://schemas.microsoft.com/office/drawing/2014/main" id="{80EC05FA-4420-4D02-9611-446E27A2BD82}"/>
              </a:ext>
            </a:extLst>
          </p:cNvPr>
          <p:cNvSpPr>
            <a:spLocks noGrp="1"/>
          </p:cNvSpPr>
          <p:nvPr>
            <p:ph type="subTitle" idx="1"/>
          </p:nvPr>
        </p:nvSpPr>
        <p:spPr>
          <a:xfrm>
            <a:off x="4300696" y="4344345"/>
            <a:ext cx="7891304" cy="2121572"/>
          </a:xfrm>
        </p:spPr>
        <p:txBody>
          <a:bodyPr>
            <a:normAutofit fontScale="25000" lnSpcReduction="20000"/>
          </a:bodyPr>
          <a:lstStyle/>
          <a:p>
            <a:r>
              <a:rPr lang="en-IN" sz="9600" b="1" dirty="0">
                <a:solidFill>
                  <a:srgbClr val="7030A0"/>
                </a:solidFill>
                <a:latin typeface="Maiandra GD" panose="020E0502030308020204" pitchFamily="34" charset="0"/>
              </a:rPr>
              <a:t>Presented by</a:t>
            </a:r>
          </a:p>
          <a:p>
            <a:r>
              <a:rPr lang="en-IN" sz="9600" b="1" dirty="0">
                <a:solidFill>
                  <a:srgbClr val="9A368C"/>
                </a:solidFill>
                <a:latin typeface="Maiandra GD" panose="020E0502030308020204" pitchFamily="34" charset="0"/>
              </a:rPr>
              <a:t>K.N.S.SWAMI., M.Sc., SET.</a:t>
            </a:r>
          </a:p>
          <a:p>
            <a:r>
              <a:rPr lang="en-IN" sz="9600" b="1" dirty="0">
                <a:solidFill>
                  <a:srgbClr val="FFC000"/>
                </a:solidFill>
                <a:latin typeface="Maiandra GD" panose="020E0502030308020204" pitchFamily="34" charset="0"/>
              </a:rPr>
              <a:t>Guest Faculty in Chemistry</a:t>
            </a:r>
          </a:p>
          <a:p>
            <a:r>
              <a:rPr lang="en-IN" sz="9600" b="1" dirty="0">
                <a:solidFill>
                  <a:srgbClr val="00B050"/>
                </a:solidFill>
                <a:latin typeface="Maiandra GD" panose="020E0502030308020204" pitchFamily="34" charset="0"/>
              </a:rPr>
              <a:t>Department Of Chemistry</a:t>
            </a:r>
          </a:p>
          <a:p>
            <a:r>
              <a:rPr lang="en-IN" sz="9600" b="1" dirty="0">
                <a:solidFill>
                  <a:srgbClr val="FF0000"/>
                </a:solidFill>
                <a:latin typeface="Maiandra GD" panose="020E0502030308020204" pitchFamily="34" charset="0"/>
              </a:rPr>
              <a:t>P. R. Government College (Autonomous),Kakinada.</a:t>
            </a:r>
          </a:p>
          <a:p>
            <a:r>
              <a:rPr lang="en-IN" sz="9600" b="1" dirty="0">
                <a:solidFill>
                  <a:srgbClr val="7030A0"/>
                </a:solidFill>
                <a:latin typeface="Maiandra GD" panose="020E0502030308020204" pitchFamily="34" charset="0"/>
              </a:rPr>
              <a:t>			</a:t>
            </a:r>
            <a:r>
              <a:rPr lang="en-IN" dirty="0">
                <a:solidFill>
                  <a:srgbClr val="7030A0"/>
                </a:solidFill>
                <a:latin typeface="Maiandra GD" panose="020E0502030308020204" pitchFamily="34" charset="0"/>
              </a:rPr>
              <a:t>					</a:t>
            </a:r>
          </a:p>
          <a:p>
            <a:endParaRPr lang="en-IN" dirty="0">
              <a:solidFill>
                <a:srgbClr val="7030A0"/>
              </a:solidFill>
              <a:latin typeface="Maiandra GD" panose="020E0502030308020204" pitchFamily="34" charset="0"/>
            </a:endParaRPr>
          </a:p>
          <a:p>
            <a:r>
              <a:rPr lang="en-IN" dirty="0">
                <a:solidFill>
                  <a:srgbClr val="7030A0"/>
                </a:solidFill>
                <a:latin typeface="Maiandra GD" panose="020E0502030308020204" pitchFamily="34" charset="0"/>
              </a:rPr>
              <a:t>								</a:t>
            </a:r>
          </a:p>
          <a:p>
            <a:r>
              <a:rPr lang="en-IN" dirty="0">
                <a:solidFill>
                  <a:srgbClr val="7030A0"/>
                </a:solidFill>
                <a:latin typeface="Maiandra GD" panose="020E0502030308020204" pitchFamily="34" charset="0"/>
              </a:rPr>
              <a:t>								</a:t>
            </a:r>
            <a:endParaRPr lang="en-IN" dirty="0">
              <a:latin typeface="Maiandra GD" panose="020E0502030308020204" pitchFamily="34" charset="0"/>
            </a:endParaRPr>
          </a:p>
        </p:txBody>
      </p:sp>
    </p:spTree>
    <p:extLst>
      <p:ext uri="{BB962C8B-B14F-4D97-AF65-F5344CB8AC3E}">
        <p14:creationId xmlns:p14="http://schemas.microsoft.com/office/powerpoint/2010/main" val="17433950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down)">
                                      <p:cBhvr>
                                        <p:cTn id="51" dur="580">
                                          <p:stCondLst>
                                            <p:cond delay="0"/>
                                          </p:stCondLst>
                                        </p:cTn>
                                        <p:tgtEl>
                                          <p:spTgt spid="3">
                                            <p:txEl>
                                              <p:pRg st="2" end="2"/>
                                            </p:txEl>
                                          </p:spTgt>
                                        </p:tgtEl>
                                      </p:cBhvr>
                                    </p:animEffect>
                                    <p:anim calcmode="lin" valueType="num">
                                      <p:cBhvr>
                                        <p:cTn id="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2" end="2"/>
                                            </p:txEl>
                                          </p:spTgt>
                                        </p:tgtEl>
                                      </p:cBhvr>
                                      <p:to x="100000" y="60000"/>
                                    </p:animScale>
                                    <p:animScale>
                                      <p:cBhvr>
                                        <p:cTn id="58" dur="166" decel="50000">
                                          <p:stCondLst>
                                            <p:cond delay="676"/>
                                          </p:stCondLst>
                                        </p:cTn>
                                        <p:tgtEl>
                                          <p:spTgt spid="3">
                                            <p:txEl>
                                              <p:pRg st="2" end="2"/>
                                            </p:txEl>
                                          </p:spTgt>
                                        </p:tgtEl>
                                      </p:cBhvr>
                                      <p:to x="100000" y="100000"/>
                                    </p:animScale>
                                    <p:animScale>
                                      <p:cBhvr>
                                        <p:cTn id="59" dur="26">
                                          <p:stCondLst>
                                            <p:cond delay="1312"/>
                                          </p:stCondLst>
                                        </p:cTn>
                                        <p:tgtEl>
                                          <p:spTgt spid="3">
                                            <p:txEl>
                                              <p:pRg st="2" end="2"/>
                                            </p:txEl>
                                          </p:spTgt>
                                        </p:tgtEl>
                                      </p:cBhvr>
                                      <p:to x="100000" y="80000"/>
                                    </p:animScale>
                                    <p:animScale>
                                      <p:cBhvr>
                                        <p:cTn id="60" dur="166" decel="50000">
                                          <p:stCondLst>
                                            <p:cond delay="1338"/>
                                          </p:stCondLst>
                                        </p:cTn>
                                        <p:tgtEl>
                                          <p:spTgt spid="3">
                                            <p:txEl>
                                              <p:pRg st="2" end="2"/>
                                            </p:txEl>
                                          </p:spTgt>
                                        </p:tgtEl>
                                      </p:cBhvr>
                                      <p:to x="100000" y="100000"/>
                                    </p:animScale>
                                    <p:animScale>
                                      <p:cBhvr>
                                        <p:cTn id="61" dur="26">
                                          <p:stCondLst>
                                            <p:cond delay="1642"/>
                                          </p:stCondLst>
                                        </p:cTn>
                                        <p:tgtEl>
                                          <p:spTgt spid="3">
                                            <p:txEl>
                                              <p:pRg st="2" end="2"/>
                                            </p:txEl>
                                          </p:spTgt>
                                        </p:tgtEl>
                                      </p:cBhvr>
                                      <p:to x="100000" y="90000"/>
                                    </p:animScale>
                                    <p:animScale>
                                      <p:cBhvr>
                                        <p:cTn id="62" dur="166" decel="50000">
                                          <p:stCondLst>
                                            <p:cond delay="1668"/>
                                          </p:stCondLst>
                                        </p:cTn>
                                        <p:tgtEl>
                                          <p:spTgt spid="3">
                                            <p:txEl>
                                              <p:pRg st="2" end="2"/>
                                            </p:txEl>
                                          </p:spTgt>
                                        </p:tgtEl>
                                      </p:cBhvr>
                                      <p:to x="100000" y="100000"/>
                                    </p:animScale>
                                    <p:animScale>
                                      <p:cBhvr>
                                        <p:cTn id="63" dur="26">
                                          <p:stCondLst>
                                            <p:cond delay="1808"/>
                                          </p:stCondLst>
                                        </p:cTn>
                                        <p:tgtEl>
                                          <p:spTgt spid="3">
                                            <p:txEl>
                                              <p:pRg st="2" end="2"/>
                                            </p:txEl>
                                          </p:spTgt>
                                        </p:tgtEl>
                                      </p:cBhvr>
                                      <p:to x="100000" y="95000"/>
                                    </p:animScale>
                                    <p:animScale>
                                      <p:cBhvr>
                                        <p:cTn id="64" dur="166" decel="50000">
                                          <p:stCondLst>
                                            <p:cond delay="1834"/>
                                          </p:stCondLst>
                                        </p:cTn>
                                        <p:tgtEl>
                                          <p:spTgt spid="3">
                                            <p:txEl>
                                              <p:pRg st="2" end="2"/>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wipe(down)">
                                      <p:cBhvr>
                                        <p:cTn id="69" dur="580">
                                          <p:stCondLst>
                                            <p:cond delay="0"/>
                                          </p:stCondLst>
                                        </p:cTn>
                                        <p:tgtEl>
                                          <p:spTgt spid="3">
                                            <p:txEl>
                                              <p:pRg st="3" end="3"/>
                                            </p:txEl>
                                          </p:spTgt>
                                        </p:tgtEl>
                                      </p:cBhvr>
                                    </p:animEffect>
                                    <p:anim calcmode="lin" valueType="num">
                                      <p:cBhvr>
                                        <p:cTn id="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3" end="3"/>
                                            </p:txEl>
                                          </p:spTgt>
                                        </p:tgtEl>
                                      </p:cBhvr>
                                      <p:to x="100000" y="60000"/>
                                    </p:animScale>
                                    <p:animScale>
                                      <p:cBhvr>
                                        <p:cTn id="76" dur="166" decel="50000">
                                          <p:stCondLst>
                                            <p:cond delay="676"/>
                                          </p:stCondLst>
                                        </p:cTn>
                                        <p:tgtEl>
                                          <p:spTgt spid="3">
                                            <p:txEl>
                                              <p:pRg st="3" end="3"/>
                                            </p:txEl>
                                          </p:spTgt>
                                        </p:tgtEl>
                                      </p:cBhvr>
                                      <p:to x="100000" y="100000"/>
                                    </p:animScale>
                                    <p:animScale>
                                      <p:cBhvr>
                                        <p:cTn id="77" dur="26">
                                          <p:stCondLst>
                                            <p:cond delay="1312"/>
                                          </p:stCondLst>
                                        </p:cTn>
                                        <p:tgtEl>
                                          <p:spTgt spid="3">
                                            <p:txEl>
                                              <p:pRg st="3" end="3"/>
                                            </p:txEl>
                                          </p:spTgt>
                                        </p:tgtEl>
                                      </p:cBhvr>
                                      <p:to x="100000" y="80000"/>
                                    </p:animScale>
                                    <p:animScale>
                                      <p:cBhvr>
                                        <p:cTn id="78" dur="166" decel="50000">
                                          <p:stCondLst>
                                            <p:cond delay="1338"/>
                                          </p:stCondLst>
                                        </p:cTn>
                                        <p:tgtEl>
                                          <p:spTgt spid="3">
                                            <p:txEl>
                                              <p:pRg st="3" end="3"/>
                                            </p:txEl>
                                          </p:spTgt>
                                        </p:tgtEl>
                                      </p:cBhvr>
                                      <p:to x="100000" y="100000"/>
                                    </p:animScale>
                                    <p:animScale>
                                      <p:cBhvr>
                                        <p:cTn id="79" dur="26">
                                          <p:stCondLst>
                                            <p:cond delay="1642"/>
                                          </p:stCondLst>
                                        </p:cTn>
                                        <p:tgtEl>
                                          <p:spTgt spid="3">
                                            <p:txEl>
                                              <p:pRg st="3" end="3"/>
                                            </p:txEl>
                                          </p:spTgt>
                                        </p:tgtEl>
                                      </p:cBhvr>
                                      <p:to x="100000" y="90000"/>
                                    </p:animScale>
                                    <p:animScale>
                                      <p:cBhvr>
                                        <p:cTn id="80" dur="166" decel="50000">
                                          <p:stCondLst>
                                            <p:cond delay="1668"/>
                                          </p:stCondLst>
                                        </p:cTn>
                                        <p:tgtEl>
                                          <p:spTgt spid="3">
                                            <p:txEl>
                                              <p:pRg st="3" end="3"/>
                                            </p:txEl>
                                          </p:spTgt>
                                        </p:tgtEl>
                                      </p:cBhvr>
                                      <p:to x="100000" y="100000"/>
                                    </p:animScale>
                                    <p:animScale>
                                      <p:cBhvr>
                                        <p:cTn id="81" dur="26">
                                          <p:stCondLst>
                                            <p:cond delay="1808"/>
                                          </p:stCondLst>
                                        </p:cTn>
                                        <p:tgtEl>
                                          <p:spTgt spid="3">
                                            <p:txEl>
                                              <p:pRg st="3" end="3"/>
                                            </p:txEl>
                                          </p:spTgt>
                                        </p:tgtEl>
                                      </p:cBhvr>
                                      <p:to x="100000" y="95000"/>
                                    </p:animScale>
                                    <p:animScale>
                                      <p:cBhvr>
                                        <p:cTn id="82" dur="166" decel="50000">
                                          <p:stCondLst>
                                            <p:cond delay="1834"/>
                                          </p:stCondLst>
                                        </p:cTn>
                                        <p:tgtEl>
                                          <p:spTgt spid="3">
                                            <p:txEl>
                                              <p:pRg st="3" end="3"/>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Effect transition="in" filter="wipe(down)">
                                      <p:cBhvr>
                                        <p:cTn id="87" dur="580">
                                          <p:stCondLst>
                                            <p:cond delay="0"/>
                                          </p:stCondLst>
                                        </p:cTn>
                                        <p:tgtEl>
                                          <p:spTgt spid="3">
                                            <p:txEl>
                                              <p:pRg st="4" end="4"/>
                                            </p:txEl>
                                          </p:spTgt>
                                        </p:tgtEl>
                                      </p:cBhvr>
                                    </p:animEffect>
                                    <p:anim calcmode="lin" valueType="num">
                                      <p:cBhvr>
                                        <p:cTn id="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4" end="4"/>
                                            </p:txEl>
                                          </p:spTgt>
                                        </p:tgtEl>
                                      </p:cBhvr>
                                      <p:to x="100000" y="60000"/>
                                    </p:animScale>
                                    <p:animScale>
                                      <p:cBhvr>
                                        <p:cTn id="94" dur="166" decel="50000">
                                          <p:stCondLst>
                                            <p:cond delay="676"/>
                                          </p:stCondLst>
                                        </p:cTn>
                                        <p:tgtEl>
                                          <p:spTgt spid="3">
                                            <p:txEl>
                                              <p:pRg st="4" end="4"/>
                                            </p:txEl>
                                          </p:spTgt>
                                        </p:tgtEl>
                                      </p:cBhvr>
                                      <p:to x="100000" y="100000"/>
                                    </p:animScale>
                                    <p:animScale>
                                      <p:cBhvr>
                                        <p:cTn id="95" dur="26">
                                          <p:stCondLst>
                                            <p:cond delay="1312"/>
                                          </p:stCondLst>
                                        </p:cTn>
                                        <p:tgtEl>
                                          <p:spTgt spid="3">
                                            <p:txEl>
                                              <p:pRg st="4" end="4"/>
                                            </p:txEl>
                                          </p:spTgt>
                                        </p:tgtEl>
                                      </p:cBhvr>
                                      <p:to x="100000" y="80000"/>
                                    </p:animScale>
                                    <p:animScale>
                                      <p:cBhvr>
                                        <p:cTn id="96" dur="166" decel="50000">
                                          <p:stCondLst>
                                            <p:cond delay="1338"/>
                                          </p:stCondLst>
                                        </p:cTn>
                                        <p:tgtEl>
                                          <p:spTgt spid="3">
                                            <p:txEl>
                                              <p:pRg st="4" end="4"/>
                                            </p:txEl>
                                          </p:spTgt>
                                        </p:tgtEl>
                                      </p:cBhvr>
                                      <p:to x="100000" y="100000"/>
                                    </p:animScale>
                                    <p:animScale>
                                      <p:cBhvr>
                                        <p:cTn id="97" dur="26">
                                          <p:stCondLst>
                                            <p:cond delay="1642"/>
                                          </p:stCondLst>
                                        </p:cTn>
                                        <p:tgtEl>
                                          <p:spTgt spid="3">
                                            <p:txEl>
                                              <p:pRg st="4" end="4"/>
                                            </p:txEl>
                                          </p:spTgt>
                                        </p:tgtEl>
                                      </p:cBhvr>
                                      <p:to x="100000" y="90000"/>
                                    </p:animScale>
                                    <p:animScale>
                                      <p:cBhvr>
                                        <p:cTn id="98" dur="166" decel="50000">
                                          <p:stCondLst>
                                            <p:cond delay="1668"/>
                                          </p:stCondLst>
                                        </p:cTn>
                                        <p:tgtEl>
                                          <p:spTgt spid="3">
                                            <p:txEl>
                                              <p:pRg st="4" end="4"/>
                                            </p:txEl>
                                          </p:spTgt>
                                        </p:tgtEl>
                                      </p:cBhvr>
                                      <p:to x="100000" y="100000"/>
                                    </p:animScale>
                                    <p:animScale>
                                      <p:cBhvr>
                                        <p:cTn id="99" dur="26">
                                          <p:stCondLst>
                                            <p:cond delay="1808"/>
                                          </p:stCondLst>
                                        </p:cTn>
                                        <p:tgtEl>
                                          <p:spTgt spid="3">
                                            <p:txEl>
                                              <p:pRg st="4" end="4"/>
                                            </p:txEl>
                                          </p:spTgt>
                                        </p:tgtEl>
                                      </p:cBhvr>
                                      <p:to x="100000" y="95000"/>
                                    </p:animScale>
                                    <p:animScale>
                                      <p:cBhvr>
                                        <p:cTn id="100" dur="166" decel="50000">
                                          <p:stCondLst>
                                            <p:cond delay="1834"/>
                                          </p:stCondLst>
                                        </p:cTn>
                                        <p:tgtEl>
                                          <p:spTgt spid="3">
                                            <p:txEl>
                                              <p:pRg st="4" end="4"/>
                                            </p:txEl>
                                          </p:spTgt>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26" presetClass="entr" presetSubtype="0" fill="hold" grpId="0" nodeType="clickEffect">
                                  <p:stCondLst>
                                    <p:cond delay="0"/>
                                  </p:stCondLst>
                                  <p:childTnLst>
                                    <p:set>
                                      <p:cBhvr>
                                        <p:cTn id="104" dur="1" fill="hold">
                                          <p:stCondLst>
                                            <p:cond delay="0"/>
                                          </p:stCondLst>
                                        </p:cTn>
                                        <p:tgtEl>
                                          <p:spTgt spid="3">
                                            <p:txEl>
                                              <p:pRg st="5" end="5"/>
                                            </p:txEl>
                                          </p:spTgt>
                                        </p:tgtEl>
                                        <p:attrNameLst>
                                          <p:attrName>style.visibility</p:attrName>
                                        </p:attrNameLst>
                                      </p:cBhvr>
                                      <p:to>
                                        <p:strVal val="visible"/>
                                      </p:to>
                                    </p:set>
                                    <p:animEffect transition="in" filter="wipe(down)">
                                      <p:cBhvr>
                                        <p:cTn id="105" dur="580">
                                          <p:stCondLst>
                                            <p:cond delay="0"/>
                                          </p:stCondLst>
                                        </p:cTn>
                                        <p:tgtEl>
                                          <p:spTgt spid="3">
                                            <p:txEl>
                                              <p:pRg st="5" end="5"/>
                                            </p:txEl>
                                          </p:spTgt>
                                        </p:tgtEl>
                                      </p:cBhvr>
                                    </p:animEffect>
                                    <p:anim calcmode="lin" valueType="num">
                                      <p:cBhvr>
                                        <p:cTn id="10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3">
                                            <p:txEl>
                                              <p:pRg st="5" end="5"/>
                                            </p:txEl>
                                          </p:spTgt>
                                        </p:tgtEl>
                                      </p:cBhvr>
                                      <p:to x="100000" y="60000"/>
                                    </p:animScale>
                                    <p:animScale>
                                      <p:cBhvr>
                                        <p:cTn id="112" dur="166" decel="50000">
                                          <p:stCondLst>
                                            <p:cond delay="676"/>
                                          </p:stCondLst>
                                        </p:cTn>
                                        <p:tgtEl>
                                          <p:spTgt spid="3">
                                            <p:txEl>
                                              <p:pRg st="5" end="5"/>
                                            </p:txEl>
                                          </p:spTgt>
                                        </p:tgtEl>
                                      </p:cBhvr>
                                      <p:to x="100000" y="100000"/>
                                    </p:animScale>
                                    <p:animScale>
                                      <p:cBhvr>
                                        <p:cTn id="113" dur="26">
                                          <p:stCondLst>
                                            <p:cond delay="1312"/>
                                          </p:stCondLst>
                                        </p:cTn>
                                        <p:tgtEl>
                                          <p:spTgt spid="3">
                                            <p:txEl>
                                              <p:pRg st="5" end="5"/>
                                            </p:txEl>
                                          </p:spTgt>
                                        </p:tgtEl>
                                      </p:cBhvr>
                                      <p:to x="100000" y="80000"/>
                                    </p:animScale>
                                    <p:animScale>
                                      <p:cBhvr>
                                        <p:cTn id="114" dur="166" decel="50000">
                                          <p:stCondLst>
                                            <p:cond delay="1338"/>
                                          </p:stCondLst>
                                        </p:cTn>
                                        <p:tgtEl>
                                          <p:spTgt spid="3">
                                            <p:txEl>
                                              <p:pRg st="5" end="5"/>
                                            </p:txEl>
                                          </p:spTgt>
                                        </p:tgtEl>
                                      </p:cBhvr>
                                      <p:to x="100000" y="100000"/>
                                    </p:animScale>
                                    <p:animScale>
                                      <p:cBhvr>
                                        <p:cTn id="115" dur="26">
                                          <p:stCondLst>
                                            <p:cond delay="1642"/>
                                          </p:stCondLst>
                                        </p:cTn>
                                        <p:tgtEl>
                                          <p:spTgt spid="3">
                                            <p:txEl>
                                              <p:pRg st="5" end="5"/>
                                            </p:txEl>
                                          </p:spTgt>
                                        </p:tgtEl>
                                      </p:cBhvr>
                                      <p:to x="100000" y="90000"/>
                                    </p:animScale>
                                    <p:animScale>
                                      <p:cBhvr>
                                        <p:cTn id="116" dur="166" decel="50000">
                                          <p:stCondLst>
                                            <p:cond delay="1668"/>
                                          </p:stCondLst>
                                        </p:cTn>
                                        <p:tgtEl>
                                          <p:spTgt spid="3">
                                            <p:txEl>
                                              <p:pRg st="5" end="5"/>
                                            </p:txEl>
                                          </p:spTgt>
                                        </p:tgtEl>
                                      </p:cBhvr>
                                      <p:to x="100000" y="100000"/>
                                    </p:animScale>
                                    <p:animScale>
                                      <p:cBhvr>
                                        <p:cTn id="117" dur="26">
                                          <p:stCondLst>
                                            <p:cond delay="1808"/>
                                          </p:stCondLst>
                                        </p:cTn>
                                        <p:tgtEl>
                                          <p:spTgt spid="3">
                                            <p:txEl>
                                              <p:pRg st="5" end="5"/>
                                            </p:txEl>
                                          </p:spTgt>
                                        </p:tgtEl>
                                      </p:cBhvr>
                                      <p:to x="100000" y="95000"/>
                                    </p:animScale>
                                    <p:animScale>
                                      <p:cBhvr>
                                        <p:cTn id="118" dur="166" decel="50000">
                                          <p:stCondLst>
                                            <p:cond delay="1834"/>
                                          </p:stCondLst>
                                        </p:cTn>
                                        <p:tgtEl>
                                          <p:spTgt spid="3">
                                            <p:txEl>
                                              <p:pRg st="5" end="5"/>
                                            </p:txEl>
                                          </p:spTgt>
                                        </p:tgtEl>
                                      </p:cBhvr>
                                      <p:to x="100000" y="100000"/>
                                    </p:animScale>
                                  </p:childTnLst>
                                </p:cTn>
                              </p:par>
                            </p:childTnLst>
                          </p:cTn>
                        </p:par>
                      </p:childTnLst>
                    </p:cTn>
                  </p:par>
                  <p:par>
                    <p:cTn id="119" fill="hold">
                      <p:stCondLst>
                        <p:cond delay="indefinite"/>
                      </p:stCondLst>
                      <p:childTnLst>
                        <p:par>
                          <p:cTn id="120" fill="hold">
                            <p:stCondLst>
                              <p:cond delay="0"/>
                            </p:stCondLst>
                            <p:childTnLst>
                              <p:par>
                                <p:cTn id="121" presetID="26" presetClass="entr" presetSubtype="0" fill="hold" grpId="0" nodeType="clickEffect">
                                  <p:stCondLst>
                                    <p:cond delay="0"/>
                                  </p:stCondLst>
                                  <p:childTnLst>
                                    <p:set>
                                      <p:cBhvr>
                                        <p:cTn id="122" dur="1" fill="hold">
                                          <p:stCondLst>
                                            <p:cond delay="0"/>
                                          </p:stCondLst>
                                        </p:cTn>
                                        <p:tgtEl>
                                          <p:spTgt spid="3">
                                            <p:txEl>
                                              <p:pRg st="7" end="7"/>
                                            </p:txEl>
                                          </p:spTgt>
                                        </p:tgtEl>
                                        <p:attrNameLst>
                                          <p:attrName>style.visibility</p:attrName>
                                        </p:attrNameLst>
                                      </p:cBhvr>
                                      <p:to>
                                        <p:strVal val="visible"/>
                                      </p:to>
                                    </p:set>
                                    <p:animEffect transition="in" filter="wipe(down)">
                                      <p:cBhvr>
                                        <p:cTn id="123" dur="580">
                                          <p:stCondLst>
                                            <p:cond delay="0"/>
                                          </p:stCondLst>
                                        </p:cTn>
                                        <p:tgtEl>
                                          <p:spTgt spid="3">
                                            <p:txEl>
                                              <p:pRg st="7" end="7"/>
                                            </p:txEl>
                                          </p:spTgt>
                                        </p:tgtEl>
                                      </p:cBhvr>
                                    </p:animEffect>
                                    <p:anim calcmode="lin" valueType="num">
                                      <p:cBhvr>
                                        <p:cTn id="12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9" dur="26">
                                          <p:stCondLst>
                                            <p:cond delay="650"/>
                                          </p:stCondLst>
                                        </p:cTn>
                                        <p:tgtEl>
                                          <p:spTgt spid="3">
                                            <p:txEl>
                                              <p:pRg st="7" end="7"/>
                                            </p:txEl>
                                          </p:spTgt>
                                        </p:tgtEl>
                                      </p:cBhvr>
                                      <p:to x="100000" y="60000"/>
                                    </p:animScale>
                                    <p:animScale>
                                      <p:cBhvr>
                                        <p:cTn id="130" dur="166" decel="50000">
                                          <p:stCondLst>
                                            <p:cond delay="676"/>
                                          </p:stCondLst>
                                        </p:cTn>
                                        <p:tgtEl>
                                          <p:spTgt spid="3">
                                            <p:txEl>
                                              <p:pRg st="7" end="7"/>
                                            </p:txEl>
                                          </p:spTgt>
                                        </p:tgtEl>
                                      </p:cBhvr>
                                      <p:to x="100000" y="100000"/>
                                    </p:animScale>
                                    <p:animScale>
                                      <p:cBhvr>
                                        <p:cTn id="131" dur="26">
                                          <p:stCondLst>
                                            <p:cond delay="1312"/>
                                          </p:stCondLst>
                                        </p:cTn>
                                        <p:tgtEl>
                                          <p:spTgt spid="3">
                                            <p:txEl>
                                              <p:pRg st="7" end="7"/>
                                            </p:txEl>
                                          </p:spTgt>
                                        </p:tgtEl>
                                      </p:cBhvr>
                                      <p:to x="100000" y="80000"/>
                                    </p:animScale>
                                    <p:animScale>
                                      <p:cBhvr>
                                        <p:cTn id="132" dur="166" decel="50000">
                                          <p:stCondLst>
                                            <p:cond delay="1338"/>
                                          </p:stCondLst>
                                        </p:cTn>
                                        <p:tgtEl>
                                          <p:spTgt spid="3">
                                            <p:txEl>
                                              <p:pRg st="7" end="7"/>
                                            </p:txEl>
                                          </p:spTgt>
                                        </p:tgtEl>
                                      </p:cBhvr>
                                      <p:to x="100000" y="100000"/>
                                    </p:animScale>
                                    <p:animScale>
                                      <p:cBhvr>
                                        <p:cTn id="133" dur="26">
                                          <p:stCondLst>
                                            <p:cond delay="1642"/>
                                          </p:stCondLst>
                                        </p:cTn>
                                        <p:tgtEl>
                                          <p:spTgt spid="3">
                                            <p:txEl>
                                              <p:pRg st="7" end="7"/>
                                            </p:txEl>
                                          </p:spTgt>
                                        </p:tgtEl>
                                      </p:cBhvr>
                                      <p:to x="100000" y="90000"/>
                                    </p:animScale>
                                    <p:animScale>
                                      <p:cBhvr>
                                        <p:cTn id="134" dur="166" decel="50000">
                                          <p:stCondLst>
                                            <p:cond delay="1668"/>
                                          </p:stCondLst>
                                        </p:cTn>
                                        <p:tgtEl>
                                          <p:spTgt spid="3">
                                            <p:txEl>
                                              <p:pRg st="7" end="7"/>
                                            </p:txEl>
                                          </p:spTgt>
                                        </p:tgtEl>
                                      </p:cBhvr>
                                      <p:to x="100000" y="100000"/>
                                    </p:animScale>
                                    <p:animScale>
                                      <p:cBhvr>
                                        <p:cTn id="135" dur="26">
                                          <p:stCondLst>
                                            <p:cond delay="1808"/>
                                          </p:stCondLst>
                                        </p:cTn>
                                        <p:tgtEl>
                                          <p:spTgt spid="3">
                                            <p:txEl>
                                              <p:pRg st="7" end="7"/>
                                            </p:txEl>
                                          </p:spTgt>
                                        </p:tgtEl>
                                      </p:cBhvr>
                                      <p:to x="100000" y="95000"/>
                                    </p:animScale>
                                    <p:animScale>
                                      <p:cBhvr>
                                        <p:cTn id="136" dur="166" decel="50000">
                                          <p:stCondLst>
                                            <p:cond delay="1834"/>
                                          </p:stCondLst>
                                        </p:cTn>
                                        <p:tgtEl>
                                          <p:spTgt spid="3">
                                            <p:txEl>
                                              <p:pRg st="7" end="7"/>
                                            </p:txEl>
                                          </p:spTgt>
                                        </p:tgtEl>
                                      </p:cBhvr>
                                      <p:to x="100000" y="100000"/>
                                    </p:animScale>
                                  </p:childTnLst>
                                </p:cTn>
                              </p:par>
                            </p:childTnLst>
                          </p:cTn>
                        </p:par>
                      </p:childTnLst>
                    </p:cTn>
                  </p:par>
                  <p:par>
                    <p:cTn id="137" fill="hold">
                      <p:stCondLst>
                        <p:cond delay="indefinite"/>
                      </p:stCondLst>
                      <p:childTnLst>
                        <p:par>
                          <p:cTn id="138" fill="hold">
                            <p:stCondLst>
                              <p:cond delay="0"/>
                            </p:stCondLst>
                            <p:childTnLst>
                              <p:par>
                                <p:cTn id="139" presetID="26" presetClass="entr" presetSubtype="0" fill="hold" grpId="0" nodeType="clickEffect">
                                  <p:stCondLst>
                                    <p:cond delay="0"/>
                                  </p:stCondLst>
                                  <p:childTnLst>
                                    <p:set>
                                      <p:cBhvr>
                                        <p:cTn id="140" dur="1" fill="hold">
                                          <p:stCondLst>
                                            <p:cond delay="0"/>
                                          </p:stCondLst>
                                        </p:cTn>
                                        <p:tgtEl>
                                          <p:spTgt spid="3">
                                            <p:txEl>
                                              <p:pRg st="8" end="8"/>
                                            </p:txEl>
                                          </p:spTgt>
                                        </p:tgtEl>
                                        <p:attrNameLst>
                                          <p:attrName>style.visibility</p:attrName>
                                        </p:attrNameLst>
                                      </p:cBhvr>
                                      <p:to>
                                        <p:strVal val="visible"/>
                                      </p:to>
                                    </p:set>
                                    <p:animEffect transition="in" filter="wipe(down)">
                                      <p:cBhvr>
                                        <p:cTn id="141" dur="580">
                                          <p:stCondLst>
                                            <p:cond delay="0"/>
                                          </p:stCondLst>
                                        </p:cTn>
                                        <p:tgtEl>
                                          <p:spTgt spid="3">
                                            <p:txEl>
                                              <p:pRg st="8" end="8"/>
                                            </p:txEl>
                                          </p:spTgt>
                                        </p:tgtEl>
                                      </p:cBhvr>
                                    </p:animEffect>
                                    <p:anim calcmode="lin" valueType="num">
                                      <p:cBhvr>
                                        <p:cTn id="14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7" dur="26">
                                          <p:stCondLst>
                                            <p:cond delay="650"/>
                                          </p:stCondLst>
                                        </p:cTn>
                                        <p:tgtEl>
                                          <p:spTgt spid="3">
                                            <p:txEl>
                                              <p:pRg st="8" end="8"/>
                                            </p:txEl>
                                          </p:spTgt>
                                        </p:tgtEl>
                                      </p:cBhvr>
                                      <p:to x="100000" y="60000"/>
                                    </p:animScale>
                                    <p:animScale>
                                      <p:cBhvr>
                                        <p:cTn id="148" dur="166" decel="50000">
                                          <p:stCondLst>
                                            <p:cond delay="676"/>
                                          </p:stCondLst>
                                        </p:cTn>
                                        <p:tgtEl>
                                          <p:spTgt spid="3">
                                            <p:txEl>
                                              <p:pRg st="8" end="8"/>
                                            </p:txEl>
                                          </p:spTgt>
                                        </p:tgtEl>
                                      </p:cBhvr>
                                      <p:to x="100000" y="100000"/>
                                    </p:animScale>
                                    <p:animScale>
                                      <p:cBhvr>
                                        <p:cTn id="149" dur="26">
                                          <p:stCondLst>
                                            <p:cond delay="1312"/>
                                          </p:stCondLst>
                                        </p:cTn>
                                        <p:tgtEl>
                                          <p:spTgt spid="3">
                                            <p:txEl>
                                              <p:pRg st="8" end="8"/>
                                            </p:txEl>
                                          </p:spTgt>
                                        </p:tgtEl>
                                      </p:cBhvr>
                                      <p:to x="100000" y="80000"/>
                                    </p:animScale>
                                    <p:animScale>
                                      <p:cBhvr>
                                        <p:cTn id="150" dur="166" decel="50000">
                                          <p:stCondLst>
                                            <p:cond delay="1338"/>
                                          </p:stCondLst>
                                        </p:cTn>
                                        <p:tgtEl>
                                          <p:spTgt spid="3">
                                            <p:txEl>
                                              <p:pRg st="8" end="8"/>
                                            </p:txEl>
                                          </p:spTgt>
                                        </p:tgtEl>
                                      </p:cBhvr>
                                      <p:to x="100000" y="100000"/>
                                    </p:animScale>
                                    <p:animScale>
                                      <p:cBhvr>
                                        <p:cTn id="151" dur="26">
                                          <p:stCondLst>
                                            <p:cond delay="1642"/>
                                          </p:stCondLst>
                                        </p:cTn>
                                        <p:tgtEl>
                                          <p:spTgt spid="3">
                                            <p:txEl>
                                              <p:pRg st="8" end="8"/>
                                            </p:txEl>
                                          </p:spTgt>
                                        </p:tgtEl>
                                      </p:cBhvr>
                                      <p:to x="100000" y="90000"/>
                                    </p:animScale>
                                    <p:animScale>
                                      <p:cBhvr>
                                        <p:cTn id="152" dur="166" decel="50000">
                                          <p:stCondLst>
                                            <p:cond delay="1668"/>
                                          </p:stCondLst>
                                        </p:cTn>
                                        <p:tgtEl>
                                          <p:spTgt spid="3">
                                            <p:txEl>
                                              <p:pRg st="8" end="8"/>
                                            </p:txEl>
                                          </p:spTgt>
                                        </p:tgtEl>
                                      </p:cBhvr>
                                      <p:to x="100000" y="100000"/>
                                    </p:animScale>
                                    <p:animScale>
                                      <p:cBhvr>
                                        <p:cTn id="153" dur="26">
                                          <p:stCondLst>
                                            <p:cond delay="1808"/>
                                          </p:stCondLst>
                                        </p:cTn>
                                        <p:tgtEl>
                                          <p:spTgt spid="3">
                                            <p:txEl>
                                              <p:pRg st="8" end="8"/>
                                            </p:txEl>
                                          </p:spTgt>
                                        </p:tgtEl>
                                      </p:cBhvr>
                                      <p:to x="100000" y="95000"/>
                                    </p:animScale>
                                    <p:animScale>
                                      <p:cBhvr>
                                        <p:cTn id="154"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DB6A11-E014-4F01-907A-CBE22B16309B}"/>
              </a:ext>
            </a:extLst>
          </p:cNvPr>
          <p:cNvSpPr/>
          <p:nvPr/>
        </p:nvSpPr>
        <p:spPr>
          <a:xfrm>
            <a:off x="75415" y="564531"/>
            <a:ext cx="11698664" cy="2121735"/>
          </a:xfrm>
          <a:prstGeom prst="rect">
            <a:avLst/>
          </a:prstGeom>
        </p:spPr>
        <p:txBody>
          <a:bodyPr wrap="square">
            <a:spAutoFit/>
          </a:bodyPr>
          <a:lstStyle/>
          <a:p>
            <a:pPr marL="12700" algn="just">
              <a:lnSpc>
                <a:spcPct val="100000"/>
              </a:lnSpc>
              <a:spcBef>
                <a:spcPts val="100"/>
              </a:spcBef>
            </a:pPr>
            <a:r>
              <a:rPr lang="en-US" sz="2000" b="1" u="heavy" spc="-10" dirty="0">
                <a:solidFill>
                  <a:schemeClr val="accent6">
                    <a:lumMod val="75000"/>
                  </a:schemeClr>
                </a:solidFill>
                <a:uFill>
                  <a:solidFill>
                    <a:srgbClr val="FF0000"/>
                  </a:solidFill>
                </a:uFill>
                <a:latin typeface="Maiandra GD" panose="020E0502030308020204" pitchFamily="34" charset="0"/>
                <a:cs typeface="Calibri"/>
              </a:rPr>
              <a:t>Determination of Accuracy:</a:t>
            </a:r>
          </a:p>
          <a:p>
            <a:pPr marL="12700" algn="just">
              <a:lnSpc>
                <a:spcPct val="100000"/>
              </a:lnSpc>
              <a:spcBef>
                <a:spcPts val="100"/>
              </a:spcBef>
            </a:pPr>
            <a:endParaRPr lang="en-US" b="1" u="heavy" spc="-10" dirty="0">
              <a:solidFill>
                <a:srgbClr val="FF0000"/>
              </a:solidFill>
              <a:uFill>
                <a:solidFill>
                  <a:srgbClr val="FF0000"/>
                </a:solidFill>
              </a:uFill>
              <a:latin typeface="Maiandra GD" panose="020E0502030308020204" pitchFamily="34" charset="0"/>
              <a:cs typeface="Calibri"/>
            </a:endParaRPr>
          </a:p>
          <a:p>
            <a:pPr marL="12700" algn="just">
              <a:lnSpc>
                <a:spcPct val="100000"/>
              </a:lnSpc>
              <a:spcBef>
                <a:spcPts val="100"/>
              </a:spcBef>
            </a:pPr>
            <a:endParaRPr lang="en-US" b="1" u="heavy" spc="-10" dirty="0">
              <a:solidFill>
                <a:srgbClr val="FF0000"/>
              </a:solidFill>
              <a:uFill>
                <a:solidFill>
                  <a:srgbClr val="FF0000"/>
                </a:solidFill>
              </a:uFill>
              <a:latin typeface="Maiandra GD" panose="020E0502030308020204" pitchFamily="34" charset="0"/>
              <a:cs typeface="Calibri"/>
            </a:endParaRPr>
          </a:p>
          <a:p>
            <a:pPr marL="12700" algn="just">
              <a:lnSpc>
                <a:spcPct val="100000"/>
              </a:lnSpc>
              <a:spcBef>
                <a:spcPts val="100"/>
              </a:spcBef>
            </a:pPr>
            <a:r>
              <a:rPr lang="en-US" b="1" u="heavy" spc="-10" dirty="0">
                <a:solidFill>
                  <a:srgbClr val="FF0000"/>
                </a:solidFill>
                <a:uFill>
                  <a:solidFill>
                    <a:srgbClr val="FF0000"/>
                  </a:solidFill>
                </a:uFill>
                <a:latin typeface="Maiandra GD" panose="020E0502030308020204" pitchFamily="34" charset="0"/>
                <a:cs typeface="Calibri"/>
              </a:rPr>
              <a:t>Absolute</a:t>
            </a:r>
            <a:r>
              <a:rPr lang="en-US" b="1" u="heavy" spc="-35" dirty="0">
                <a:solidFill>
                  <a:srgbClr val="FF0000"/>
                </a:solidFill>
                <a:uFill>
                  <a:solidFill>
                    <a:srgbClr val="FF0000"/>
                  </a:solidFill>
                </a:uFill>
                <a:latin typeface="Maiandra GD" panose="020E0502030308020204" pitchFamily="34" charset="0"/>
                <a:cs typeface="Calibri"/>
              </a:rPr>
              <a:t> </a:t>
            </a:r>
            <a:r>
              <a:rPr lang="en-US" b="1" u="heavy" spc="-5" dirty="0">
                <a:solidFill>
                  <a:srgbClr val="FF0000"/>
                </a:solidFill>
                <a:uFill>
                  <a:solidFill>
                    <a:srgbClr val="FF0000"/>
                  </a:solidFill>
                </a:uFill>
                <a:latin typeface="Maiandra GD" panose="020E0502030308020204" pitchFamily="34" charset="0"/>
                <a:cs typeface="Calibri"/>
              </a:rPr>
              <a:t>Error</a:t>
            </a:r>
            <a:endParaRPr lang="en-US" b="1" dirty="0">
              <a:latin typeface="Maiandra GD" panose="020E0502030308020204" pitchFamily="34" charset="0"/>
              <a:cs typeface="Calibri"/>
            </a:endParaRPr>
          </a:p>
          <a:p>
            <a:pPr marL="12700" marR="5080" algn="just">
              <a:lnSpc>
                <a:spcPct val="150000"/>
              </a:lnSpc>
              <a:spcBef>
                <a:spcPts val="484"/>
              </a:spcBef>
            </a:pPr>
            <a:r>
              <a:rPr lang="en-US" b="1" dirty="0">
                <a:solidFill>
                  <a:srgbClr val="1F487C"/>
                </a:solidFill>
                <a:latin typeface="Maiandra GD" panose="020E0502030308020204" pitchFamily="34" charset="0"/>
                <a:cs typeface="Calibri"/>
              </a:rPr>
              <a:t>* </a:t>
            </a:r>
            <a:r>
              <a:rPr lang="en-US" b="1" spc="-5" dirty="0">
                <a:solidFill>
                  <a:srgbClr val="1F487C"/>
                </a:solidFill>
                <a:latin typeface="Maiandra GD" panose="020E0502030308020204" pitchFamily="34" charset="0"/>
                <a:cs typeface="Calibri"/>
              </a:rPr>
              <a:t>The </a:t>
            </a:r>
            <a:r>
              <a:rPr lang="en-US" b="1" spc="-10" dirty="0">
                <a:solidFill>
                  <a:srgbClr val="1F487C"/>
                </a:solidFill>
                <a:latin typeface="Maiandra GD" panose="020E0502030308020204" pitchFamily="34" charset="0"/>
                <a:cs typeface="Calibri"/>
              </a:rPr>
              <a:t>absolute error </a:t>
            </a:r>
            <a:r>
              <a:rPr lang="en-US" b="1" spc="-5" dirty="0">
                <a:solidFill>
                  <a:srgbClr val="1F487C"/>
                </a:solidFill>
                <a:latin typeface="Maiandra GD" panose="020E0502030308020204" pitchFamily="34" charset="0"/>
                <a:cs typeface="Calibri"/>
              </a:rPr>
              <a:t>of </a:t>
            </a:r>
            <a:r>
              <a:rPr lang="en-US" b="1" dirty="0">
                <a:solidFill>
                  <a:srgbClr val="1F487C"/>
                </a:solidFill>
                <a:latin typeface="Maiandra GD" panose="020E0502030308020204" pitchFamily="34" charset="0"/>
                <a:cs typeface="Calibri"/>
              </a:rPr>
              <a:t>a </a:t>
            </a:r>
            <a:r>
              <a:rPr lang="en-US" b="1" spc="-5" dirty="0">
                <a:solidFill>
                  <a:srgbClr val="1F487C"/>
                </a:solidFill>
                <a:latin typeface="Maiandra GD" panose="020E0502030308020204" pitchFamily="34" charset="0"/>
                <a:cs typeface="Calibri"/>
              </a:rPr>
              <a:t>measurement is </a:t>
            </a:r>
            <a:r>
              <a:rPr lang="en-US" b="1" dirty="0">
                <a:solidFill>
                  <a:srgbClr val="1F487C"/>
                </a:solidFill>
                <a:latin typeface="Maiandra GD" panose="020E0502030308020204" pitchFamily="34" charset="0"/>
                <a:cs typeface="Calibri"/>
              </a:rPr>
              <a:t>the </a:t>
            </a:r>
            <a:r>
              <a:rPr lang="en-US" b="1" spc="-10" dirty="0">
                <a:solidFill>
                  <a:srgbClr val="1F487C"/>
                </a:solidFill>
                <a:latin typeface="Maiandra GD" panose="020E0502030308020204" pitchFamily="34" charset="0"/>
                <a:cs typeface="Calibri"/>
              </a:rPr>
              <a:t>difference </a:t>
            </a:r>
            <a:r>
              <a:rPr lang="en-US" b="1" spc="-5" dirty="0">
                <a:solidFill>
                  <a:srgbClr val="1F487C"/>
                </a:solidFill>
                <a:latin typeface="Maiandra GD" panose="020E0502030308020204" pitchFamily="34" charset="0"/>
                <a:cs typeface="Calibri"/>
              </a:rPr>
              <a:t>between </a:t>
            </a:r>
            <a:r>
              <a:rPr lang="en-US" b="1" dirty="0">
                <a:solidFill>
                  <a:srgbClr val="1F487C"/>
                </a:solidFill>
                <a:latin typeface="Maiandra GD" panose="020E0502030308020204" pitchFamily="34" charset="0"/>
                <a:cs typeface="Calibri"/>
              </a:rPr>
              <a:t>the </a:t>
            </a:r>
            <a:r>
              <a:rPr lang="en-US" b="1" spc="-5" dirty="0">
                <a:solidFill>
                  <a:srgbClr val="1F487C"/>
                </a:solidFill>
                <a:latin typeface="Maiandra GD" panose="020E0502030308020204" pitchFamily="34" charset="0"/>
                <a:cs typeface="Calibri"/>
              </a:rPr>
              <a:t>measured  value and the true value. If the measurement </a:t>
            </a:r>
            <a:r>
              <a:rPr lang="en-US" b="1" spc="-10" dirty="0">
                <a:solidFill>
                  <a:srgbClr val="1F487C"/>
                </a:solidFill>
                <a:latin typeface="Maiandra GD" panose="020E0502030308020204" pitchFamily="34" charset="0"/>
                <a:cs typeface="Calibri"/>
              </a:rPr>
              <a:t>result </a:t>
            </a:r>
            <a:r>
              <a:rPr lang="en-US" b="1" spc="-5" dirty="0">
                <a:solidFill>
                  <a:srgbClr val="1F487C"/>
                </a:solidFill>
                <a:latin typeface="Maiandra GD" panose="020E0502030308020204" pitchFamily="34" charset="0"/>
                <a:cs typeface="Calibri"/>
              </a:rPr>
              <a:t>is </a:t>
            </a:r>
            <a:r>
              <a:rPr lang="en-US" b="1" spc="-50" dirty="0">
                <a:solidFill>
                  <a:srgbClr val="1F487C"/>
                </a:solidFill>
                <a:latin typeface="Maiandra GD" panose="020E0502030308020204" pitchFamily="34" charset="0"/>
                <a:cs typeface="Calibri"/>
              </a:rPr>
              <a:t>low, </a:t>
            </a:r>
            <a:r>
              <a:rPr lang="en-US" b="1" dirty="0">
                <a:solidFill>
                  <a:srgbClr val="1F487C"/>
                </a:solidFill>
                <a:latin typeface="Maiandra GD" panose="020E0502030308020204" pitchFamily="34" charset="0"/>
                <a:cs typeface="Calibri"/>
              </a:rPr>
              <a:t>the </a:t>
            </a:r>
            <a:r>
              <a:rPr lang="en-US" b="1" spc="-5" dirty="0">
                <a:solidFill>
                  <a:srgbClr val="1F487C"/>
                </a:solidFill>
                <a:latin typeface="Maiandra GD" panose="020E0502030308020204" pitchFamily="34" charset="0"/>
                <a:cs typeface="Calibri"/>
              </a:rPr>
              <a:t>sign is </a:t>
            </a:r>
            <a:r>
              <a:rPr lang="en-US" b="1" spc="-10" dirty="0">
                <a:solidFill>
                  <a:srgbClr val="1F487C"/>
                </a:solidFill>
                <a:latin typeface="Maiandra GD" panose="020E0502030308020204" pitchFamily="34" charset="0"/>
                <a:cs typeface="Calibri"/>
              </a:rPr>
              <a:t>negative; </a:t>
            </a:r>
            <a:r>
              <a:rPr lang="en-US" b="1" spc="-5" dirty="0">
                <a:solidFill>
                  <a:srgbClr val="1F487C"/>
                </a:solidFill>
                <a:latin typeface="Maiandra GD" panose="020E0502030308020204" pitchFamily="34" charset="0"/>
                <a:cs typeface="Calibri"/>
              </a:rPr>
              <a:t>if  </a:t>
            </a:r>
            <a:r>
              <a:rPr lang="en-US" b="1" dirty="0">
                <a:solidFill>
                  <a:srgbClr val="1F487C"/>
                </a:solidFill>
                <a:latin typeface="Maiandra GD" panose="020E0502030308020204" pitchFamily="34" charset="0"/>
                <a:cs typeface="Calibri"/>
              </a:rPr>
              <a:t>the </a:t>
            </a:r>
            <a:r>
              <a:rPr lang="en-US" b="1" spc="-5" dirty="0">
                <a:solidFill>
                  <a:srgbClr val="1F487C"/>
                </a:solidFill>
                <a:latin typeface="Maiandra GD" panose="020E0502030308020204" pitchFamily="34" charset="0"/>
                <a:cs typeface="Calibri"/>
              </a:rPr>
              <a:t>measurement </a:t>
            </a:r>
            <a:r>
              <a:rPr lang="en-US" b="1" spc="-10" dirty="0">
                <a:solidFill>
                  <a:srgbClr val="1F487C"/>
                </a:solidFill>
                <a:latin typeface="Maiandra GD" panose="020E0502030308020204" pitchFamily="34" charset="0"/>
                <a:cs typeface="Calibri"/>
              </a:rPr>
              <a:t>result </a:t>
            </a:r>
            <a:r>
              <a:rPr lang="en-US" b="1" spc="-5" dirty="0">
                <a:solidFill>
                  <a:srgbClr val="1F487C"/>
                </a:solidFill>
                <a:latin typeface="Maiandra GD" panose="020E0502030308020204" pitchFamily="34" charset="0"/>
                <a:cs typeface="Calibri"/>
              </a:rPr>
              <a:t>is high, </a:t>
            </a:r>
            <a:r>
              <a:rPr lang="en-US" b="1" dirty="0">
                <a:solidFill>
                  <a:srgbClr val="1F487C"/>
                </a:solidFill>
                <a:latin typeface="Maiandra GD" panose="020E0502030308020204" pitchFamily="34" charset="0"/>
                <a:cs typeface="Calibri"/>
              </a:rPr>
              <a:t>the </a:t>
            </a:r>
            <a:r>
              <a:rPr lang="en-US" b="1" spc="-5" dirty="0">
                <a:solidFill>
                  <a:srgbClr val="1F487C"/>
                </a:solidFill>
                <a:latin typeface="Maiandra GD" panose="020E0502030308020204" pitchFamily="34" charset="0"/>
                <a:cs typeface="Calibri"/>
              </a:rPr>
              <a:t>sign is</a:t>
            </a:r>
            <a:r>
              <a:rPr lang="en-US" b="1" spc="50" dirty="0">
                <a:solidFill>
                  <a:srgbClr val="1F487C"/>
                </a:solidFill>
                <a:latin typeface="Maiandra GD" panose="020E0502030308020204" pitchFamily="34" charset="0"/>
                <a:cs typeface="Calibri"/>
              </a:rPr>
              <a:t> </a:t>
            </a:r>
            <a:r>
              <a:rPr lang="en-US" b="1" spc="-10" dirty="0">
                <a:solidFill>
                  <a:srgbClr val="1F487C"/>
                </a:solidFill>
                <a:latin typeface="Maiandra GD" panose="020E0502030308020204" pitchFamily="34" charset="0"/>
                <a:cs typeface="Calibri"/>
              </a:rPr>
              <a:t>positive.</a:t>
            </a:r>
            <a:endParaRPr lang="en-US" b="1" dirty="0">
              <a:latin typeface="Maiandra GD" panose="020E0502030308020204" pitchFamily="34" charset="0"/>
              <a:cs typeface="Calibri"/>
            </a:endParaRPr>
          </a:p>
        </p:txBody>
      </p:sp>
      <p:sp>
        <p:nvSpPr>
          <p:cNvPr id="4" name="TextBox 3">
            <a:extLst>
              <a:ext uri="{FF2B5EF4-FFF2-40B4-BE49-F238E27FC236}">
                <a16:creationId xmlns:a16="http://schemas.microsoft.com/office/drawing/2014/main" id="{9C633E32-A5DC-49EE-B222-D19CE85D67FF}"/>
              </a:ext>
            </a:extLst>
          </p:cNvPr>
          <p:cNvSpPr txBox="1"/>
          <p:nvPr/>
        </p:nvSpPr>
        <p:spPr>
          <a:xfrm flipH="1">
            <a:off x="2610014" y="3198167"/>
            <a:ext cx="7637230" cy="461665"/>
          </a:xfrm>
          <a:prstGeom prst="rect">
            <a:avLst/>
          </a:prstGeom>
          <a:noFill/>
        </p:spPr>
        <p:txBody>
          <a:bodyPr wrap="square" rtlCol="0">
            <a:spAutoFit/>
          </a:bodyPr>
          <a:lstStyle/>
          <a:p>
            <a:r>
              <a:rPr lang="en-US" sz="2400" b="1" dirty="0">
                <a:latin typeface="Maiandra GD" panose="020E0502030308020204" pitchFamily="34" charset="0"/>
              </a:rPr>
              <a:t>Absolute Error = Experimental Value - True Value</a:t>
            </a:r>
            <a:endParaRPr lang="en-IN" sz="2400" b="1" dirty="0">
              <a:latin typeface="Maiandra GD" panose="020E0502030308020204" pitchFamily="34" charset="0"/>
            </a:endParaRPr>
          </a:p>
        </p:txBody>
      </p:sp>
    </p:spTree>
    <p:extLst>
      <p:ext uri="{BB962C8B-B14F-4D97-AF65-F5344CB8AC3E}">
        <p14:creationId xmlns:p14="http://schemas.microsoft.com/office/powerpoint/2010/main" val="4163466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DE7613-769C-4DF9-AF2B-133D31470873}"/>
              </a:ext>
            </a:extLst>
          </p:cNvPr>
          <p:cNvSpPr/>
          <p:nvPr/>
        </p:nvSpPr>
        <p:spPr>
          <a:xfrm>
            <a:off x="254523" y="342068"/>
            <a:ext cx="11510128" cy="1658787"/>
          </a:xfrm>
          <a:prstGeom prst="rect">
            <a:avLst/>
          </a:prstGeom>
        </p:spPr>
        <p:txBody>
          <a:bodyPr wrap="square">
            <a:spAutoFit/>
          </a:bodyPr>
          <a:lstStyle/>
          <a:p>
            <a:pPr marL="12700">
              <a:lnSpc>
                <a:spcPct val="100000"/>
              </a:lnSpc>
              <a:spcBef>
                <a:spcPts val="1300"/>
              </a:spcBef>
            </a:pPr>
            <a:r>
              <a:rPr lang="en-US" sz="2400" b="1" u="heavy" spc="-5" dirty="0">
                <a:solidFill>
                  <a:srgbClr val="FF0000"/>
                </a:solidFill>
                <a:uFill>
                  <a:solidFill>
                    <a:srgbClr val="FF0000"/>
                  </a:solidFill>
                </a:uFill>
                <a:latin typeface="Maiandra GD" panose="020E0502030308020204" pitchFamily="34" charset="0"/>
                <a:cs typeface="Calibri"/>
              </a:rPr>
              <a:t>Relative</a:t>
            </a:r>
            <a:r>
              <a:rPr lang="en-US" sz="2400" b="1" u="heavy" spc="-40" dirty="0">
                <a:solidFill>
                  <a:srgbClr val="FF0000"/>
                </a:solidFill>
                <a:uFill>
                  <a:solidFill>
                    <a:srgbClr val="FF0000"/>
                  </a:solidFill>
                </a:uFill>
                <a:latin typeface="Maiandra GD" panose="020E0502030308020204" pitchFamily="34" charset="0"/>
                <a:cs typeface="Calibri"/>
              </a:rPr>
              <a:t> </a:t>
            </a:r>
            <a:r>
              <a:rPr lang="en-US" sz="2400" b="1" u="heavy" spc="-5" dirty="0">
                <a:solidFill>
                  <a:srgbClr val="FF0000"/>
                </a:solidFill>
                <a:uFill>
                  <a:solidFill>
                    <a:srgbClr val="FF0000"/>
                  </a:solidFill>
                </a:uFill>
                <a:latin typeface="Maiandra GD" panose="020E0502030308020204" pitchFamily="34" charset="0"/>
                <a:cs typeface="Calibri"/>
              </a:rPr>
              <a:t>Error</a:t>
            </a:r>
            <a:endParaRPr lang="en-US" sz="2400" b="1" dirty="0">
              <a:latin typeface="Maiandra GD" panose="020E0502030308020204" pitchFamily="34" charset="0"/>
              <a:cs typeface="Calibri"/>
            </a:endParaRPr>
          </a:p>
          <a:p>
            <a:pPr marL="298450" marR="6350" indent="-285750">
              <a:lnSpc>
                <a:spcPct val="150000"/>
              </a:lnSpc>
              <a:buFont typeface="Arial" panose="020B0604020202020204" pitchFamily="34" charset="0"/>
              <a:buChar char="•"/>
            </a:pPr>
            <a:r>
              <a:rPr lang="en-US" b="1" spc="-5" dirty="0">
                <a:solidFill>
                  <a:srgbClr val="1F487C"/>
                </a:solidFill>
                <a:latin typeface="Maiandra GD" panose="020E0502030308020204" pitchFamily="34" charset="0"/>
                <a:cs typeface="Calibri"/>
              </a:rPr>
              <a:t>The </a:t>
            </a:r>
            <a:r>
              <a:rPr lang="en-US" b="1" spc="-10" dirty="0">
                <a:solidFill>
                  <a:srgbClr val="1F487C"/>
                </a:solidFill>
                <a:latin typeface="Maiandra GD" panose="020E0502030308020204" pitchFamily="34" charset="0"/>
                <a:cs typeface="Calibri"/>
              </a:rPr>
              <a:t>relative error </a:t>
            </a:r>
            <a:r>
              <a:rPr lang="en-US" b="1" spc="-5" dirty="0">
                <a:solidFill>
                  <a:srgbClr val="1F487C"/>
                </a:solidFill>
                <a:latin typeface="Maiandra GD" panose="020E0502030308020204" pitchFamily="34" charset="0"/>
                <a:cs typeface="Calibri"/>
              </a:rPr>
              <a:t>of </a:t>
            </a:r>
            <a:r>
              <a:rPr lang="en-US" b="1" dirty="0">
                <a:solidFill>
                  <a:srgbClr val="1F487C"/>
                </a:solidFill>
                <a:latin typeface="Maiandra GD" panose="020E0502030308020204" pitchFamily="34" charset="0"/>
                <a:cs typeface="Calibri"/>
              </a:rPr>
              <a:t>a </a:t>
            </a:r>
            <a:r>
              <a:rPr lang="en-US" b="1" spc="-5" dirty="0">
                <a:solidFill>
                  <a:srgbClr val="1F487C"/>
                </a:solidFill>
                <a:latin typeface="Maiandra GD" panose="020E0502030308020204" pitchFamily="34" charset="0"/>
                <a:cs typeface="Calibri"/>
              </a:rPr>
              <a:t>measurement </a:t>
            </a:r>
            <a:r>
              <a:rPr lang="en-US" b="1" dirty="0">
                <a:solidFill>
                  <a:srgbClr val="1F487C"/>
                </a:solidFill>
                <a:latin typeface="Maiandra GD" panose="020E0502030308020204" pitchFamily="34" charset="0"/>
                <a:cs typeface="Calibri"/>
              </a:rPr>
              <a:t>is the </a:t>
            </a:r>
            <a:r>
              <a:rPr lang="en-US" b="1" spc="-10" dirty="0">
                <a:solidFill>
                  <a:srgbClr val="1F487C"/>
                </a:solidFill>
                <a:latin typeface="Maiandra GD" panose="020E0502030308020204" pitchFamily="34" charset="0"/>
                <a:cs typeface="Calibri"/>
              </a:rPr>
              <a:t>absolute error </a:t>
            </a:r>
            <a:r>
              <a:rPr lang="en-US" b="1" spc="-5" dirty="0">
                <a:solidFill>
                  <a:srgbClr val="1F487C"/>
                </a:solidFill>
                <a:latin typeface="Maiandra GD" panose="020E0502030308020204" pitchFamily="34" charset="0"/>
                <a:cs typeface="Calibri"/>
              </a:rPr>
              <a:t>divided </a:t>
            </a:r>
            <a:r>
              <a:rPr lang="en-US" b="1" spc="-15" dirty="0">
                <a:solidFill>
                  <a:srgbClr val="1F487C"/>
                </a:solidFill>
                <a:latin typeface="Maiandra GD" panose="020E0502030308020204" pitchFamily="34" charset="0"/>
                <a:cs typeface="Calibri"/>
              </a:rPr>
              <a:t>by </a:t>
            </a:r>
            <a:r>
              <a:rPr lang="en-US" b="1" spc="-10" dirty="0">
                <a:solidFill>
                  <a:srgbClr val="1F487C"/>
                </a:solidFill>
                <a:latin typeface="Maiandra GD" panose="020E0502030308020204" pitchFamily="34" charset="0"/>
                <a:cs typeface="Calibri"/>
              </a:rPr>
              <a:t>the </a:t>
            </a:r>
            <a:r>
              <a:rPr lang="en-US" b="1" dirty="0">
                <a:solidFill>
                  <a:srgbClr val="1F487C"/>
                </a:solidFill>
                <a:latin typeface="Maiandra GD" panose="020E0502030308020204" pitchFamily="34" charset="0"/>
                <a:cs typeface="Calibri"/>
              </a:rPr>
              <a:t>true  </a:t>
            </a:r>
            <a:r>
              <a:rPr lang="en-US" b="1" spc="-5" dirty="0">
                <a:solidFill>
                  <a:srgbClr val="1F487C"/>
                </a:solidFill>
                <a:latin typeface="Maiandra GD" panose="020E0502030308020204" pitchFamily="34" charset="0"/>
                <a:cs typeface="Calibri"/>
              </a:rPr>
              <a:t>value.</a:t>
            </a:r>
            <a:endParaRPr lang="en-US" b="1" dirty="0">
              <a:latin typeface="Maiandra GD" panose="020E0502030308020204" pitchFamily="34" charset="0"/>
              <a:cs typeface="Calibri"/>
            </a:endParaRPr>
          </a:p>
          <a:p>
            <a:pPr marL="298450" marR="5080" indent="-285750">
              <a:lnSpc>
                <a:spcPct val="150000"/>
              </a:lnSpc>
              <a:buFont typeface="Arial" panose="020B0604020202020204" pitchFamily="34" charset="0"/>
              <a:buChar char="•"/>
            </a:pPr>
            <a:r>
              <a:rPr lang="en-US" b="1" spc="-10" dirty="0">
                <a:solidFill>
                  <a:srgbClr val="1F487C"/>
                </a:solidFill>
                <a:latin typeface="Maiandra GD" panose="020E0502030308020204" pitchFamily="34" charset="0"/>
                <a:cs typeface="Calibri"/>
              </a:rPr>
              <a:t>Relative error </a:t>
            </a:r>
            <a:r>
              <a:rPr lang="en-US" b="1" spc="-15" dirty="0">
                <a:solidFill>
                  <a:srgbClr val="1F487C"/>
                </a:solidFill>
                <a:latin typeface="Maiandra GD" panose="020E0502030308020204" pitchFamily="34" charset="0"/>
                <a:cs typeface="Calibri"/>
              </a:rPr>
              <a:t>may </a:t>
            </a:r>
            <a:r>
              <a:rPr lang="en-US" b="1" dirty="0">
                <a:solidFill>
                  <a:srgbClr val="1F487C"/>
                </a:solidFill>
                <a:latin typeface="Maiandra GD" panose="020E0502030308020204" pitchFamily="34" charset="0"/>
                <a:cs typeface="Calibri"/>
              </a:rPr>
              <a:t>be </a:t>
            </a:r>
            <a:r>
              <a:rPr lang="en-US" b="1" spc="-10" dirty="0">
                <a:solidFill>
                  <a:srgbClr val="1F487C"/>
                </a:solidFill>
                <a:latin typeface="Maiandra GD" panose="020E0502030308020204" pitchFamily="34" charset="0"/>
                <a:cs typeface="Calibri"/>
              </a:rPr>
              <a:t>expressed </a:t>
            </a:r>
            <a:r>
              <a:rPr lang="en-US" b="1" spc="-5" dirty="0">
                <a:solidFill>
                  <a:srgbClr val="1F487C"/>
                </a:solidFill>
                <a:latin typeface="Maiandra GD" panose="020E0502030308020204" pitchFamily="34" charset="0"/>
                <a:cs typeface="Calibri"/>
              </a:rPr>
              <a:t>in percent, parts per thousand, or parts per  million, depending on </a:t>
            </a:r>
            <a:r>
              <a:rPr lang="en-US" b="1" dirty="0">
                <a:solidFill>
                  <a:srgbClr val="1F487C"/>
                </a:solidFill>
                <a:latin typeface="Maiandra GD" panose="020E0502030308020204" pitchFamily="34" charset="0"/>
                <a:cs typeface="Calibri"/>
              </a:rPr>
              <a:t>the magnitude </a:t>
            </a:r>
            <a:r>
              <a:rPr lang="en-US" b="1" spc="-5" dirty="0">
                <a:solidFill>
                  <a:srgbClr val="1F487C"/>
                </a:solidFill>
                <a:latin typeface="Maiandra GD" panose="020E0502030308020204" pitchFamily="34" charset="0"/>
                <a:cs typeface="Calibri"/>
              </a:rPr>
              <a:t>of </a:t>
            </a:r>
            <a:r>
              <a:rPr lang="en-US" b="1" dirty="0">
                <a:solidFill>
                  <a:srgbClr val="1F487C"/>
                </a:solidFill>
                <a:latin typeface="Maiandra GD" panose="020E0502030308020204" pitchFamily="34" charset="0"/>
                <a:cs typeface="Calibri"/>
              </a:rPr>
              <a:t>the</a:t>
            </a:r>
            <a:r>
              <a:rPr lang="en-US" b="1" spc="-20" dirty="0">
                <a:solidFill>
                  <a:srgbClr val="1F487C"/>
                </a:solidFill>
                <a:latin typeface="Maiandra GD" panose="020E0502030308020204" pitchFamily="34" charset="0"/>
                <a:cs typeface="Calibri"/>
              </a:rPr>
              <a:t> </a:t>
            </a:r>
            <a:r>
              <a:rPr lang="en-US" b="1" spc="-5" dirty="0">
                <a:solidFill>
                  <a:srgbClr val="1F487C"/>
                </a:solidFill>
                <a:latin typeface="Maiandra GD" panose="020E0502030308020204" pitchFamily="34" charset="0"/>
                <a:cs typeface="Calibri"/>
              </a:rPr>
              <a:t>result.</a:t>
            </a:r>
            <a:endParaRPr lang="en-US" b="1" dirty="0">
              <a:latin typeface="Maiandra GD" panose="020E0502030308020204" pitchFamily="34" charset="0"/>
              <a:cs typeface="Calibri"/>
            </a:endParaRPr>
          </a:p>
        </p:txBody>
      </p:sp>
      <p:pic>
        <p:nvPicPr>
          <p:cNvPr id="28" name="Picture 27">
            <a:extLst>
              <a:ext uri="{FF2B5EF4-FFF2-40B4-BE49-F238E27FC236}">
                <a16:creationId xmlns:a16="http://schemas.microsoft.com/office/drawing/2014/main" id="{5370FF04-D695-4946-B798-5BDC3DA6D3D1}"/>
              </a:ext>
            </a:extLst>
          </p:cNvPr>
          <p:cNvPicPr>
            <a:picLocks noChangeAspect="1"/>
          </p:cNvPicPr>
          <p:nvPr/>
        </p:nvPicPr>
        <p:blipFill>
          <a:blip r:embed="rId2"/>
          <a:stretch>
            <a:fillRect/>
          </a:stretch>
        </p:blipFill>
        <p:spPr>
          <a:xfrm>
            <a:off x="3538096" y="1914934"/>
            <a:ext cx="3381179" cy="1224360"/>
          </a:xfrm>
          <a:prstGeom prst="rect">
            <a:avLst/>
          </a:prstGeom>
        </p:spPr>
      </p:pic>
      <p:sp>
        <p:nvSpPr>
          <p:cNvPr id="3" name="TextBox 2">
            <a:extLst>
              <a:ext uri="{FF2B5EF4-FFF2-40B4-BE49-F238E27FC236}">
                <a16:creationId xmlns:a16="http://schemas.microsoft.com/office/drawing/2014/main" id="{5771483A-4CEE-438C-AC47-9CBA8767B73E}"/>
              </a:ext>
            </a:extLst>
          </p:cNvPr>
          <p:cNvSpPr txBox="1"/>
          <p:nvPr/>
        </p:nvSpPr>
        <p:spPr>
          <a:xfrm>
            <a:off x="2951922" y="3718707"/>
            <a:ext cx="5363416" cy="369332"/>
          </a:xfrm>
          <a:prstGeom prst="rect">
            <a:avLst/>
          </a:prstGeom>
          <a:noFill/>
        </p:spPr>
        <p:txBody>
          <a:bodyPr wrap="square" rtlCol="0">
            <a:spAutoFit/>
          </a:bodyPr>
          <a:lstStyle/>
          <a:p>
            <a:r>
              <a:rPr lang="en-US" b="1" dirty="0">
                <a:latin typeface="Maiandra GD" panose="020E0502030308020204" pitchFamily="34" charset="0"/>
              </a:rPr>
              <a:t>% Error = </a:t>
            </a:r>
            <a:endParaRPr lang="en-IN" b="1" dirty="0">
              <a:latin typeface="Maiandra GD" panose="020E0502030308020204" pitchFamily="34" charset="0"/>
            </a:endParaRPr>
          </a:p>
        </p:txBody>
      </p:sp>
      <p:cxnSp>
        <p:nvCxnSpPr>
          <p:cNvPr id="5" name="Straight Connector 4">
            <a:extLst>
              <a:ext uri="{FF2B5EF4-FFF2-40B4-BE49-F238E27FC236}">
                <a16:creationId xmlns:a16="http://schemas.microsoft.com/office/drawing/2014/main" id="{BA3242D7-A1AA-4A44-B8DA-12EFFF023C5D}"/>
              </a:ext>
            </a:extLst>
          </p:cNvPr>
          <p:cNvCxnSpPr/>
          <p:nvPr/>
        </p:nvCxnSpPr>
        <p:spPr>
          <a:xfrm flipV="1">
            <a:off x="4154556" y="3870047"/>
            <a:ext cx="4452730" cy="53963"/>
          </a:xfrm>
          <a:prstGeom prst="line">
            <a:avLst/>
          </a:prstGeom>
        </p:spPr>
        <p:style>
          <a:lnRef idx="3">
            <a:schemeClr val="accent6"/>
          </a:lnRef>
          <a:fillRef idx="0">
            <a:schemeClr val="accent6"/>
          </a:fillRef>
          <a:effectRef idx="2">
            <a:schemeClr val="accent6"/>
          </a:effectRef>
          <a:fontRef idx="minor">
            <a:schemeClr val="tx1"/>
          </a:fontRef>
        </p:style>
      </p:cxnSp>
      <p:sp>
        <p:nvSpPr>
          <p:cNvPr id="6" name="TextBox 5">
            <a:extLst>
              <a:ext uri="{FF2B5EF4-FFF2-40B4-BE49-F238E27FC236}">
                <a16:creationId xmlns:a16="http://schemas.microsoft.com/office/drawing/2014/main" id="{2E27CAB1-B541-49E6-BDF8-69255708B4F6}"/>
              </a:ext>
            </a:extLst>
          </p:cNvPr>
          <p:cNvSpPr txBox="1"/>
          <p:nvPr/>
        </p:nvSpPr>
        <p:spPr>
          <a:xfrm>
            <a:off x="4063247" y="3417240"/>
            <a:ext cx="5021118" cy="400110"/>
          </a:xfrm>
          <a:prstGeom prst="rect">
            <a:avLst/>
          </a:prstGeom>
          <a:noFill/>
        </p:spPr>
        <p:txBody>
          <a:bodyPr wrap="square" rtlCol="0">
            <a:spAutoFit/>
          </a:bodyPr>
          <a:lstStyle/>
          <a:p>
            <a:r>
              <a:rPr lang="en-US" sz="2000" b="1" dirty="0">
                <a:latin typeface="Maiandra GD" panose="020E0502030308020204" pitchFamily="34" charset="0"/>
              </a:rPr>
              <a:t>Experimental Value- Theoretical Value</a:t>
            </a:r>
            <a:endParaRPr lang="en-IN" sz="2000" b="1" dirty="0">
              <a:latin typeface="Maiandra GD" panose="020E0502030308020204" pitchFamily="34" charset="0"/>
            </a:endParaRPr>
          </a:p>
        </p:txBody>
      </p:sp>
      <p:sp>
        <p:nvSpPr>
          <p:cNvPr id="7" name="TextBox 6">
            <a:extLst>
              <a:ext uri="{FF2B5EF4-FFF2-40B4-BE49-F238E27FC236}">
                <a16:creationId xmlns:a16="http://schemas.microsoft.com/office/drawing/2014/main" id="{9902948E-4551-459A-9948-52E97785F61B}"/>
              </a:ext>
            </a:extLst>
          </p:cNvPr>
          <p:cNvSpPr txBox="1"/>
          <p:nvPr/>
        </p:nvSpPr>
        <p:spPr>
          <a:xfrm>
            <a:off x="4750904" y="3929902"/>
            <a:ext cx="2961861" cy="400110"/>
          </a:xfrm>
          <a:prstGeom prst="rect">
            <a:avLst/>
          </a:prstGeom>
          <a:noFill/>
        </p:spPr>
        <p:txBody>
          <a:bodyPr wrap="square" rtlCol="0">
            <a:spAutoFit/>
          </a:bodyPr>
          <a:lstStyle/>
          <a:p>
            <a:r>
              <a:rPr lang="en-US" sz="2000" b="1" dirty="0">
                <a:latin typeface="Maiandra GD" panose="020E0502030308020204" pitchFamily="34" charset="0"/>
              </a:rPr>
              <a:t>Theoretical</a:t>
            </a:r>
            <a:endParaRPr lang="en-IN" sz="2000" b="1" dirty="0">
              <a:latin typeface="Maiandra GD" panose="020E0502030308020204" pitchFamily="34" charset="0"/>
            </a:endParaRPr>
          </a:p>
        </p:txBody>
      </p:sp>
      <p:sp>
        <p:nvSpPr>
          <p:cNvPr id="8" name="TextBox 7">
            <a:extLst>
              <a:ext uri="{FF2B5EF4-FFF2-40B4-BE49-F238E27FC236}">
                <a16:creationId xmlns:a16="http://schemas.microsoft.com/office/drawing/2014/main" id="{A06D957F-C50D-4BBB-B70A-A3B32349C89E}"/>
              </a:ext>
            </a:extLst>
          </p:cNvPr>
          <p:cNvSpPr txBox="1"/>
          <p:nvPr/>
        </p:nvSpPr>
        <p:spPr>
          <a:xfrm flipH="1">
            <a:off x="8645053" y="3636179"/>
            <a:ext cx="1361923" cy="400110"/>
          </a:xfrm>
          <a:prstGeom prst="rect">
            <a:avLst/>
          </a:prstGeom>
          <a:noFill/>
        </p:spPr>
        <p:txBody>
          <a:bodyPr wrap="square" rtlCol="0">
            <a:spAutoFit/>
          </a:bodyPr>
          <a:lstStyle/>
          <a:p>
            <a:r>
              <a:rPr lang="en-US" sz="2000" b="1" dirty="0">
                <a:latin typeface="Maiandra GD" panose="020E0502030308020204" pitchFamily="34" charset="0"/>
              </a:rPr>
              <a:t>×100</a:t>
            </a:r>
            <a:endParaRPr lang="en-IN" sz="2000" b="1" dirty="0">
              <a:latin typeface="Maiandra GD" panose="020E0502030308020204" pitchFamily="34" charset="0"/>
            </a:endParaRPr>
          </a:p>
        </p:txBody>
      </p:sp>
    </p:spTree>
    <p:extLst>
      <p:ext uri="{BB962C8B-B14F-4D97-AF65-F5344CB8AC3E}">
        <p14:creationId xmlns:p14="http://schemas.microsoft.com/office/powerpoint/2010/main" val="382418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527061-8DD4-4265-B150-32472D3A28D0}"/>
              </a:ext>
            </a:extLst>
          </p:cNvPr>
          <p:cNvSpPr/>
          <p:nvPr/>
        </p:nvSpPr>
        <p:spPr>
          <a:xfrm>
            <a:off x="83204" y="114634"/>
            <a:ext cx="1952986" cy="461665"/>
          </a:xfrm>
          <a:prstGeom prst="rect">
            <a:avLst/>
          </a:prstGeom>
        </p:spPr>
        <p:txBody>
          <a:bodyPr wrap="square">
            <a:spAutoFit/>
          </a:bodyPr>
          <a:lstStyle/>
          <a:p>
            <a:r>
              <a:rPr lang="en-IN" sz="2400" b="1" u="heavy" spc="-10" dirty="0">
                <a:solidFill>
                  <a:srgbClr val="1F487C"/>
                </a:solidFill>
                <a:uFill>
                  <a:solidFill>
                    <a:srgbClr val="1F487C"/>
                  </a:solidFill>
                </a:uFill>
                <a:latin typeface="Maiandra GD" panose="020E0502030308020204" pitchFamily="34" charset="0"/>
                <a:cs typeface="Calibri"/>
              </a:rPr>
              <a:t>Precision</a:t>
            </a:r>
            <a:endParaRPr lang="en-IN" sz="2400" b="1" dirty="0">
              <a:latin typeface="Maiandra GD" panose="020E0502030308020204" pitchFamily="34" charset="0"/>
            </a:endParaRPr>
          </a:p>
        </p:txBody>
      </p:sp>
      <p:sp>
        <p:nvSpPr>
          <p:cNvPr id="3" name="Rectangle 2">
            <a:extLst>
              <a:ext uri="{FF2B5EF4-FFF2-40B4-BE49-F238E27FC236}">
                <a16:creationId xmlns:a16="http://schemas.microsoft.com/office/drawing/2014/main" id="{69C359F2-6CF3-449F-9545-CE2166DF1177}"/>
              </a:ext>
            </a:extLst>
          </p:cNvPr>
          <p:cNvSpPr/>
          <p:nvPr/>
        </p:nvSpPr>
        <p:spPr>
          <a:xfrm>
            <a:off x="188536" y="710979"/>
            <a:ext cx="11868345" cy="2131353"/>
          </a:xfrm>
          <a:prstGeom prst="rect">
            <a:avLst/>
          </a:prstGeom>
        </p:spPr>
        <p:txBody>
          <a:bodyPr wrap="square">
            <a:spAutoFit/>
          </a:bodyPr>
          <a:lstStyle/>
          <a:p>
            <a:pPr marL="229235" indent="-204470">
              <a:lnSpc>
                <a:spcPct val="100000"/>
              </a:lnSpc>
              <a:spcBef>
                <a:spcPts val="105"/>
              </a:spcBef>
              <a:buChar char="*"/>
              <a:tabLst>
                <a:tab pos="229870" algn="l"/>
              </a:tabLst>
            </a:pPr>
            <a:r>
              <a:rPr lang="en-US" sz="2000" b="1" spc="-5" dirty="0">
                <a:solidFill>
                  <a:srgbClr val="1F487C"/>
                </a:solidFill>
                <a:latin typeface="Maiandra GD" panose="020E0502030308020204" pitchFamily="34" charset="0"/>
                <a:cs typeface="Calibri"/>
              </a:rPr>
              <a:t>Precision</a:t>
            </a:r>
            <a:r>
              <a:rPr lang="en-US" sz="2000" b="1" spc="17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describes</a:t>
            </a:r>
            <a:r>
              <a:rPr lang="en-US" sz="2000" b="1" spc="170" dirty="0">
                <a:solidFill>
                  <a:srgbClr val="1F487C"/>
                </a:solidFill>
                <a:latin typeface="Maiandra GD" panose="020E0502030308020204" pitchFamily="34" charset="0"/>
                <a:cs typeface="Calibri"/>
              </a:rPr>
              <a:t> </a:t>
            </a:r>
            <a:r>
              <a:rPr lang="en-US" sz="2000" b="1" dirty="0">
                <a:solidFill>
                  <a:srgbClr val="1F487C"/>
                </a:solidFill>
                <a:latin typeface="Maiandra GD" panose="020E0502030308020204" pitchFamily="34" charset="0"/>
                <a:cs typeface="Calibri"/>
              </a:rPr>
              <a:t>the</a:t>
            </a:r>
            <a:r>
              <a:rPr lang="en-US" sz="2000" b="1" spc="170" dirty="0">
                <a:solidFill>
                  <a:srgbClr val="1F487C"/>
                </a:solidFill>
                <a:latin typeface="Maiandra GD" panose="020E0502030308020204" pitchFamily="34" charset="0"/>
                <a:cs typeface="Calibri"/>
              </a:rPr>
              <a:t> </a:t>
            </a:r>
            <a:r>
              <a:rPr lang="en-US" sz="2000" b="1" spc="-10" dirty="0">
                <a:solidFill>
                  <a:srgbClr val="1F487C"/>
                </a:solidFill>
                <a:latin typeface="Maiandra GD" panose="020E0502030308020204" pitchFamily="34" charset="0"/>
                <a:cs typeface="Calibri"/>
              </a:rPr>
              <a:t>agreement</a:t>
            </a:r>
            <a:r>
              <a:rPr lang="en-US" sz="2000" b="1" spc="16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among</a:t>
            </a:r>
            <a:r>
              <a:rPr lang="en-US" sz="2000" b="1" spc="160" dirty="0">
                <a:solidFill>
                  <a:srgbClr val="1F487C"/>
                </a:solidFill>
                <a:latin typeface="Maiandra GD" panose="020E0502030308020204" pitchFamily="34" charset="0"/>
                <a:cs typeface="Calibri"/>
              </a:rPr>
              <a:t> </a:t>
            </a:r>
            <a:r>
              <a:rPr lang="en-US" sz="2000" b="1" spc="-15" dirty="0">
                <a:solidFill>
                  <a:srgbClr val="1F487C"/>
                </a:solidFill>
                <a:latin typeface="Maiandra GD" panose="020E0502030308020204" pitchFamily="34" charset="0"/>
                <a:cs typeface="Calibri"/>
              </a:rPr>
              <a:t>several</a:t>
            </a:r>
            <a:r>
              <a:rPr lang="en-US" sz="2000" b="1" spc="16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results</a:t>
            </a:r>
            <a:r>
              <a:rPr lang="en-US" sz="2000" b="1" spc="165" dirty="0">
                <a:solidFill>
                  <a:srgbClr val="1F487C"/>
                </a:solidFill>
                <a:latin typeface="Maiandra GD" panose="020E0502030308020204" pitchFamily="34" charset="0"/>
                <a:cs typeface="Calibri"/>
              </a:rPr>
              <a:t> </a:t>
            </a:r>
            <a:r>
              <a:rPr lang="en-US" sz="2000" b="1" spc="-10" dirty="0">
                <a:solidFill>
                  <a:srgbClr val="1F487C"/>
                </a:solidFill>
                <a:latin typeface="Maiandra GD" panose="020E0502030308020204" pitchFamily="34" charset="0"/>
                <a:cs typeface="Calibri"/>
              </a:rPr>
              <a:t>obtained</a:t>
            </a:r>
            <a:r>
              <a:rPr lang="en-US" sz="2000" b="1" spc="17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in</a:t>
            </a:r>
            <a:r>
              <a:rPr lang="en-US" sz="2000" b="1" spc="155" dirty="0">
                <a:solidFill>
                  <a:srgbClr val="1F487C"/>
                </a:solidFill>
                <a:latin typeface="Maiandra GD" panose="020E0502030308020204" pitchFamily="34" charset="0"/>
                <a:cs typeface="Calibri"/>
              </a:rPr>
              <a:t> </a:t>
            </a:r>
            <a:r>
              <a:rPr lang="en-US" sz="2000" b="1" dirty="0">
                <a:solidFill>
                  <a:srgbClr val="1F487C"/>
                </a:solidFill>
                <a:latin typeface="Maiandra GD" panose="020E0502030308020204" pitchFamily="34" charset="0"/>
                <a:cs typeface="Calibri"/>
              </a:rPr>
              <a:t>the</a:t>
            </a:r>
            <a:r>
              <a:rPr lang="en-US" sz="2000" b="1" spc="16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same</a:t>
            </a:r>
            <a:r>
              <a:rPr lang="en-US" sz="2000" b="1" dirty="0">
                <a:latin typeface="Maiandra GD" panose="020E0502030308020204" pitchFamily="34" charset="0"/>
                <a:cs typeface="Calibri"/>
              </a:rPr>
              <a:t> </a:t>
            </a:r>
            <a:r>
              <a:rPr lang="en-US" sz="2000" b="1" spc="-50" dirty="0">
                <a:solidFill>
                  <a:srgbClr val="1F487C"/>
                </a:solidFill>
                <a:latin typeface="Maiandra GD" panose="020E0502030308020204" pitchFamily="34" charset="0"/>
                <a:cs typeface="Calibri"/>
              </a:rPr>
              <a:t>way. </a:t>
            </a:r>
            <a:r>
              <a:rPr lang="en-US" sz="2000" b="1" spc="-5" dirty="0">
                <a:solidFill>
                  <a:srgbClr val="1F487C"/>
                </a:solidFill>
                <a:latin typeface="Maiandra GD" panose="020E0502030308020204" pitchFamily="34" charset="0"/>
                <a:cs typeface="Calibri"/>
              </a:rPr>
              <a:t>Describes </a:t>
            </a:r>
            <a:r>
              <a:rPr lang="en-US" sz="2000" b="1" dirty="0">
                <a:solidFill>
                  <a:srgbClr val="1F487C"/>
                </a:solidFill>
                <a:latin typeface="Maiandra GD" panose="020E0502030308020204" pitchFamily="34" charset="0"/>
                <a:cs typeface="Calibri"/>
              </a:rPr>
              <a:t>the </a:t>
            </a:r>
            <a:r>
              <a:rPr lang="en-US" sz="2000" b="1" spc="-5" dirty="0">
                <a:solidFill>
                  <a:srgbClr val="1F487C"/>
                </a:solidFill>
                <a:latin typeface="Maiandra GD" panose="020E0502030308020204" pitchFamily="34" charset="0"/>
                <a:cs typeface="Calibri"/>
              </a:rPr>
              <a:t>reproducibility of</a:t>
            </a:r>
            <a:r>
              <a:rPr lang="en-US" sz="2000" b="1" spc="70"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measurements.</a:t>
            </a:r>
            <a:endParaRPr lang="en-US" sz="2000" b="1" dirty="0">
              <a:latin typeface="Maiandra GD" panose="020E0502030308020204" pitchFamily="34" charset="0"/>
              <a:cs typeface="Calibri"/>
            </a:endParaRPr>
          </a:p>
          <a:p>
            <a:pPr marL="25400" marR="19050">
              <a:lnSpc>
                <a:spcPct val="100000"/>
              </a:lnSpc>
              <a:spcBef>
                <a:spcPts val="480"/>
              </a:spcBef>
              <a:buChar char="*"/>
              <a:tabLst>
                <a:tab pos="293370" algn="l"/>
                <a:tab pos="294005" algn="l"/>
                <a:tab pos="1370965" algn="l"/>
                <a:tab pos="1669414" algn="l"/>
                <a:tab pos="2509520" algn="l"/>
                <a:tab pos="3864610" algn="l"/>
                <a:tab pos="4251960" algn="l"/>
                <a:tab pos="5060950" algn="l"/>
                <a:tab pos="6191885" algn="l"/>
                <a:tab pos="6678295" algn="l"/>
                <a:tab pos="8263255" algn="l"/>
              </a:tabLst>
            </a:pPr>
            <a:r>
              <a:rPr lang="en-US" sz="2000" b="1" spc="-5" dirty="0">
                <a:solidFill>
                  <a:srgbClr val="1F487C"/>
                </a:solidFill>
                <a:latin typeface="Maiandra GD" panose="020E0502030308020204" pitchFamily="34" charset="0"/>
                <a:cs typeface="Calibri"/>
              </a:rPr>
              <a:t>P</a:t>
            </a:r>
            <a:r>
              <a:rPr lang="en-US" sz="2000" b="1" spc="-30" dirty="0">
                <a:solidFill>
                  <a:srgbClr val="1F487C"/>
                </a:solidFill>
                <a:latin typeface="Maiandra GD" panose="020E0502030308020204" pitchFamily="34" charset="0"/>
                <a:cs typeface="Calibri"/>
              </a:rPr>
              <a:t>r</a:t>
            </a:r>
            <a:r>
              <a:rPr lang="en-US" sz="2000" b="1" dirty="0">
                <a:solidFill>
                  <a:srgbClr val="1F487C"/>
                </a:solidFill>
                <a:latin typeface="Maiandra GD" panose="020E0502030308020204" pitchFamily="34" charset="0"/>
                <a:cs typeface="Calibri"/>
              </a:rPr>
              <a:t>ecision	</a:t>
            </a:r>
            <a:r>
              <a:rPr lang="en-US" sz="2000" b="1" spc="-5" dirty="0">
                <a:solidFill>
                  <a:srgbClr val="1F487C"/>
                </a:solidFill>
                <a:latin typeface="Maiandra GD" panose="020E0502030308020204" pitchFamily="34" charset="0"/>
                <a:cs typeface="Calibri"/>
              </a:rPr>
              <a:t>i</a:t>
            </a:r>
            <a:r>
              <a:rPr lang="en-US" sz="2000" b="1" dirty="0">
                <a:solidFill>
                  <a:srgbClr val="1F487C"/>
                </a:solidFill>
                <a:latin typeface="Maiandra GD" panose="020E0502030308020204" pitchFamily="34" charset="0"/>
                <a:cs typeface="Calibri"/>
              </a:rPr>
              <a:t>s	</a:t>
            </a:r>
            <a:r>
              <a:rPr lang="en-US" sz="2000" b="1" spc="-30" dirty="0">
                <a:solidFill>
                  <a:srgbClr val="1F487C"/>
                </a:solidFill>
                <a:latin typeface="Maiandra GD" panose="020E0502030308020204" pitchFamily="34" charset="0"/>
                <a:cs typeface="Calibri"/>
              </a:rPr>
              <a:t>r</a:t>
            </a:r>
            <a:r>
              <a:rPr lang="en-US" sz="2000" b="1" dirty="0">
                <a:solidFill>
                  <a:srgbClr val="1F487C"/>
                </a:solidFill>
                <a:latin typeface="Maiandra GD" panose="020E0502030308020204" pitchFamily="34" charset="0"/>
                <a:cs typeface="Calibri"/>
              </a:rPr>
              <a:t>eadi</a:t>
            </a:r>
            <a:r>
              <a:rPr lang="en-US" sz="2000" b="1" spc="-10" dirty="0">
                <a:solidFill>
                  <a:srgbClr val="1F487C"/>
                </a:solidFill>
                <a:latin typeface="Maiandra GD" panose="020E0502030308020204" pitchFamily="34" charset="0"/>
                <a:cs typeface="Calibri"/>
              </a:rPr>
              <a:t>l</a:t>
            </a:r>
            <a:r>
              <a:rPr lang="en-US" sz="2000" b="1" dirty="0">
                <a:solidFill>
                  <a:srgbClr val="1F487C"/>
                </a:solidFill>
                <a:latin typeface="Maiandra GD" panose="020E0502030308020204" pitchFamily="34" charset="0"/>
                <a:cs typeface="Calibri"/>
              </a:rPr>
              <a:t>y	</a:t>
            </a:r>
            <a:r>
              <a:rPr lang="en-US" sz="2000" b="1" spc="-5" dirty="0">
                <a:solidFill>
                  <a:srgbClr val="1F487C"/>
                </a:solidFill>
                <a:latin typeface="Maiandra GD" panose="020E0502030308020204" pitchFamily="34" charset="0"/>
                <a:cs typeface="Calibri"/>
              </a:rPr>
              <a:t>d</a:t>
            </a:r>
            <a:r>
              <a:rPr lang="en-US" sz="2000" b="1" spc="-15" dirty="0">
                <a:solidFill>
                  <a:srgbClr val="1F487C"/>
                </a:solidFill>
                <a:latin typeface="Maiandra GD" panose="020E0502030308020204" pitchFamily="34" charset="0"/>
                <a:cs typeface="Calibri"/>
              </a:rPr>
              <a:t>e</a:t>
            </a:r>
            <a:r>
              <a:rPr lang="en-US" sz="2000" b="1" spc="-25" dirty="0">
                <a:solidFill>
                  <a:srgbClr val="1F487C"/>
                </a:solidFill>
                <a:latin typeface="Maiandra GD" panose="020E0502030308020204" pitchFamily="34" charset="0"/>
                <a:cs typeface="Calibri"/>
              </a:rPr>
              <a:t>t</a:t>
            </a:r>
            <a:r>
              <a:rPr lang="en-US" sz="2000" b="1" dirty="0">
                <a:solidFill>
                  <a:srgbClr val="1F487C"/>
                </a:solidFill>
                <a:latin typeface="Maiandra GD" panose="020E0502030308020204" pitchFamily="34" charset="0"/>
                <a:cs typeface="Calibri"/>
              </a:rPr>
              <a:t>erm</a:t>
            </a:r>
            <a:r>
              <a:rPr lang="en-US" sz="2000" b="1" spc="-10" dirty="0">
                <a:solidFill>
                  <a:srgbClr val="1F487C"/>
                </a:solidFill>
                <a:latin typeface="Maiandra GD" panose="020E0502030308020204" pitchFamily="34" charset="0"/>
                <a:cs typeface="Calibri"/>
              </a:rPr>
              <a:t>i</a:t>
            </a:r>
            <a:r>
              <a:rPr lang="en-US" sz="2000" b="1" spc="-5" dirty="0">
                <a:solidFill>
                  <a:srgbClr val="1F487C"/>
                </a:solidFill>
                <a:latin typeface="Maiandra GD" panose="020E0502030308020204" pitchFamily="34" charset="0"/>
                <a:cs typeface="Calibri"/>
              </a:rPr>
              <a:t>ne</a:t>
            </a:r>
            <a:r>
              <a:rPr lang="en-US" sz="2000" b="1" dirty="0">
                <a:solidFill>
                  <a:srgbClr val="1F487C"/>
                </a:solidFill>
                <a:latin typeface="Maiandra GD" panose="020E0502030308020204" pitchFamily="34" charset="0"/>
                <a:cs typeface="Calibri"/>
              </a:rPr>
              <a:t>d	</a:t>
            </a:r>
            <a:r>
              <a:rPr lang="en-US" sz="2000" b="1" spc="-25" dirty="0">
                <a:solidFill>
                  <a:srgbClr val="1F487C"/>
                </a:solidFill>
                <a:latin typeface="Maiandra GD" panose="020E0502030308020204" pitchFamily="34" charset="0"/>
                <a:cs typeface="Calibri"/>
              </a:rPr>
              <a:t>b</a:t>
            </a:r>
            <a:r>
              <a:rPr lang="en-US" sz="2000" b="1" dirty="0">
                <a:solidFill>
                  <a:srgbClr val="1F487C"/>
                </a:solidFill>
                <a:latin typeface="Maiandra GD" panose="020E0502030308020204" pitchFamily="34" charset="0"/>
                <a:cs typeface="Calibri"/>
              </a:rPr>
              <a:t>y	</a:t>
            </a:r>
            <a:r>
              <a:rPr lang="en-US" sz="2000" b="1" spc="-5" dirty="0">
                <a:solidFill>
                  <a:srgbClr val="1F487C"/>
                </a:solidFill>
                <a:latin typeface="Maiandra GD" panose="020E0502030308020204" pitchFamily="34" charset="0"/>
                <a:cs typeface="Calibri"/>
              </a:rPr>
              <a:t>s</a:t>
            </a:r>
            <a:r>
              <a:rPr lang="en-US" sz="2000" b="1" spc="-10" dirty="0">
                <a:solidFill>
                  <a:srgbClr val="1F487C"/>
                </a:solidFill>
                <a:latin typeface="Maiandra GD" panose="020E0502030308020204" pitchFamily="34" charset="0"/>
                <a:cs typeface="Calibri"/>
              </a:rPr>
              <a:t>i</a:t>
            </a:r>
            <a:r>
              <a:rPr lang="en-US" sz="2000" b="1" dirty="0">
                <a:solidFill>
                  <a:srgbClr val="1F487C"/>
                </a:solidFill>
                <a:latin typeface="Maiandra GD" panose="020E0502030308020204" pitchFamily="34" charset="0"/>
                <a:cs typeface="Calibri"/>
              </a:rPr>
              <a:t>m</a:t>
            </a:r>
            <a:r>
              <a:rPr lang="en-US" sz="2000" b="1" spc="-5" dirty="0">
                <a:solidFill>
                  <a:srgbClr val="1F487C"/>
                </a:solidFill>
                <a:latin typeface="Maiandra GD" panose="020E0502030308020204" pitchFamily="34" charset="0"/>
                <a:cs typeface="Calibri"/>
              </a:rPr>
              <a:t>pl</a:t>
            </a:r>
            <a:r>
              <a:rPr lang="en-US" sz="2000" b="1" dirty="0">
                <a:solidFill>
                  <a:srgbClr val="1F487C"/>
                </a:solidFill>
                <a:latin typeface="Maiandra GD" panose="020E0502030308020204" pitchFamily="34" charset="0"/>
                <a:cs typeface="Calibri"/>
              </a:rPr>
              <a:t>y	</a:t>
            </a:r>
            <a:r>
              <a:rPr lang="en-US" sz="2000" b="1" spc="-30" dirty="0">
                <a:solidFill>
                  <a:srgbClr val="1F487C"/>
                </a:solidFill>
                <a:latin typeface="Maiandra GD" panose="020E0502030308020204" pitchFamily="34" charset="0"/>
                <a:cs typeface="Calibri"/>
              </a:rPr>
              <a:t>r</a:t>
            </a:r>
            <a:r>
              <a:rPr lang="en-US" sz="2000" b="1" dirty="0">
                <a:solidFill>
                  <a:srgbClr val="1F487C"/>
                </a:solidFill>
                <a:latin typeface="Maiandra GD" panose="020E0502030308020204" pitchFamily="34" charset="0"/>
                <a:cs typeface="Calibri"/>
              </a:rPr>
              <a:t>epe</a:t>
            </a:r>
            <a:r>
              <a:rPr lang="en-US" sz="2000" b="1" spc="-25" dirty="0">
                <a:solidFill>
                  <a:srgbClr val="1F487C"/>
                </a:solidFill>
                <a:latin typeface="Maiandra GD" panose="020E0502030308020204" pitchFamily="34" charset="0"/>
                <a:cs typeface="Calibri"/>
              </a:rPr>
              <a:t>a</a:t>
            </a:r>
            <a:r>
              <a:rPr lang="en-US" sz="2000" b="1" dirty="0">
                <a:solidFill>
                  <a:srgbClr val="1F487C"/>
                </a:solidFill>
                <a:latin typeface="Maiandra GD" panose="020E0502030308020204" pitchFamily="34" charset="0"/>
                <a:cs typeface="Calibri"/>
              </a:rPr>
              <a:t>ting	the	m</a:t>
            </a:r>
            <a:r>
              <a:rPr lang="en-US" sz="2000" b="1" spc="-10" dirty="0">
                <a:solidFill>
                  <a:srgbClr val="1F487C"/>
                </a:solidFill>
                <a:latin typeface="Maiandra GD" panose="020E0502030308020204" pitchFamily="34" charset="0"/>
                <a:cs typeface="Calibri"/>
              </a:rPr>
              <a:t>e</a:t>
            </a:r>
            <a:r>
              <a:rPr lang="en-US" sz="2000" b="1" dirty="0">
                <a:solidFill>
                  <a:srgbClr val="1F487C"/>
                </a:solidFill>
                <a:latin typeface="Maiandra GD" panose="020E0502030308020204" pitchFamily="34" charset="0"/>
                <a:cs typeface="Calibri"/>
              </a:rPr>
              <a:t>asu</a:t>
            </a:r>
            <a:r>
              <a:rPr lang="en-US" sz="2000" b="1" spc="-30" dirty="0">
                <a:solidFill>
                  <a:srgbClr val="1F487C"/>
                </a:solidFill>
                <a:latin typeface="Maiandra GD" panose="020E0502030308020204" pitchFamily="34" charset="0"/>
                <a:cs typeface="Calibri"/>
              </a:rPr>
              <a:t>r</a:t>
            </a:r>
            <a:r>
              <a:rPr lang="en-US" sz="2000" b="1" spc="5" dirty="0">
                <a:solidFill>
                  <a:srgbClr val="1F487C"/>
                </a:solidFill>
                <a:latin typeface="Maiandra GD" panose="020E0502030308020204" pitchFamily="34" charset="0"/>
                <a:cs typeface="Calibri"/>
              </a:rPr>
              <a:t>e</a:t>
            </a:r>
            <a:r>
              <a:rPr lang="en-US" sz="2000" b="1" dirty="0">
                <a:solidFill>
                  <a:srgbClr val="1F487C"/>
                </a:solidFill>
                <a:latin typeface="Maiandra GD" panose="020E0502030308020204" pitchFamily="34" charset="0"/>
                <a:cs typeface="Calibri"/>
              </a:rPr>
              <a:t>m</a:t>
            </a:r>
            <a:r>
              <a:rPr lang="en-US" sz="2000" b="1" spc="-10" dirty="0">
                <a:solidFill>
                  <a:srgbClr val="1F487C"/>
                </a:solidFill>
                <a:latin typeface="Maiandra GD" panose="020E0502030308020204" pitchFamily="34" charset="0"/>
                <a:cs typeface="Calibri"/>
              </a:rPr>
              <a:t>e</a:t>
            </a:r>
            <a:r>
              <a:rPr lang="en-US" sz="2000" b="1" spc="-25" dirty="0">
                <a:solidFill>
                  <a:srgbClr val="1F487C"/>
                </a:solidFill>
                <a:latin typeface="Maiandra GD" panose="020E0502030308020204" pitchFamily="34" charset="0"/>
                <a:cs typeface="Calibri"/>
              </a:rPr>
              <a:t>n</a:t>
            </a:r>
            <a:r>
              <a:rPr lang="en-US" sz="2000" b="1" dirty="0">
                <a:solidFill>
                  <a:srgbClr val="1F487C"/>
                </a:solidFill>
                <a:latin typeface="Maiandra GD" panose="020E0502030308020204" pitchFamily="34" charset="0"/>
                <a:cs typeface="Calibri"/>
              </a:rPr>
              <a:t>t	</a:t>
            </a:r>
            <a:r>
              <a:rPr lang="en-US" sz="2000" b="1" spc="-15" dirty="0">
                <a:solidFill>
                  <a:srgbClr val="1F487C"/>
                </a:solidFill>
                <a:latin typeface="Maiandra GD" panose="020E0502030308020204" pitchFamily="34" charset="0"/>
                <a:cs typeface="Calibri"/>
              </a:rPr>
              <a:t>on  </a:t>
            </a:r>
            <a:r>
              <a:rPr lang="en-US" sz="2000" b="1" spc="-10" dirty="0">
                <a:solidFill>
                  <a:srgbClr val="1F487C"/>
                </a:solidFill>
                <a:latin typeface="Maiandra GD" panose="020E0502030308020204" pitchFamily="34" charset="0"/>
                <a:cs typeface="Calibri"/>
              </a:rPr>
              <a:t>replicate</a:t>
            </a:r>
            <a:r>
              <a:rPr lang="en-US" sz="2000" b="1"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samples.</a:t>
            </a:r>
            <a:endParaRPr lang="en-US" sz="2000" b="1" dirty="0">
              <a:latin typeface="Maiandra GD" panose="020E0502030308020204" pitchFamily="34" charset="0"/>
              <a:cs typeface="Calibri"/>
            </a:endParaRPr>
          </a:p>
          <a:p>
            <a:pPr marL="25400" marR="17780">
              <a:lnSpc>
                <a:spcPct val="100000"/>
              </a:lnSpc>
              <a:spcBef>
                <a:spcPts val="480"/>
              </a:spcBef>
              <a:buChar char="*"/>
              <a:tabLst>
                <a:tab pos="255904" algn="l"/>
              </a:tabLst>
            </a:pPr>
            <a:r>
              <a:rPr lang="en-US" sz="2000" b="1" spc="-5" dirty="0">
                <a:solidFill>
                  <a:srgbClr val="1F487C"/>
                </a:solidFill>
                <a:latin typeface="Maiandra GD" panose="020E0502030308020204" pitchFamily="34" charset="0"/>
                <a:cs typeface="Calibri"/>
              </a:rPr>
              <a:t>Precision of </a:t>
            </a:r>
            <a:r>
              <a:rPr lang="en-US" sz="2000" b="1" dirty="0">
                <a:solidFill>
                  <a:srgbClr val="1F487C"/>
                </a:solidFill>
                <a:latin typeface="Maiandra GD" panose="020E0502030308020204" pitchFamily="34" charset="0"/>
                <a:cs typeface="Calibri"/>
              </a:rPr>
              <a:t>a </a:t>
            </a:r>
            <a:r>
              <a:rPr lang="en-US" sz="2000" b="1" spc="-10" dirty="0">
                <a:solidFill>
                  <a:srgbClr val="1F487C"/>
                </a:solidFill>
                <a:latin typeface="Maiandra GD" panose="020E0502030308020204" pitchFamily="34" charset="0"/>
                <a:cs typeface="Calibri"/>
              </a:rPr>
              <a:t>set </a:t>
            </a:r>
            <a:r>
              <a:rPr lang="en-US" sz="2000" b="1" spc="-5" dirty="0">
                <a:solidFill>
                  <a:srgbClr val="1F487C"/>
                </a:solidFill>
                <a:latin typeface="Maiandra GD" panose="020E0502030308020204" pitchFamily="34" charset="0"/>
                <a:cs typeface="Calibri"/>
              </a:rPr>
              <a:t>of </a:t>
            </a:r>
            <a:r>
              <a:rPr lang="en-US" sz="2000" b="1" spc="-10" dirty="0">
                <a:solidFill>
                  <a:srgbClr val="1F487C"/>
                </a:solidFill>
                <a:latin typeface="Maiandra GD" panose="020E0502030308020204" pitchFamily="34" charset="0"/>
                <a:cs typeface="Calibri"/>
              </a:rPr>
              <a:t>replicate </a:t>
            </a:r>
            <a:r>
              <a:rPr lang="en-US" sz="2000" b="1" spc="-15" dirty="0">
                <a:solidFill>
                  <a:srgbClr val="1F487C"/>
                </a:solidFill>
                <a:latin typeface="Maiandra GD" panose="020E0502030308020204" pitchFamily="34" charset="0"/>
                <a:cs typeface="Calibri"/>
              </a:rPr>
              <a:t>data may </a:t>
            </a:r>
            <a:r>
              <a:rPr lang="en-US" sz="2000" b="1" dirty="0">
                <a:solidFill>
                  <a:srgbClr val="1F487C"/>
                </a:solidFill>
                <a:latin typeface="Maiandra GD" panose="020E0502030308020204" pitchFamily="34" charset="0"/>
                <a:cs typeface="Calibri"/>
              </a:rPr>
              <a:t>be </a:t>
            </a:r>
            <a:r>
              <a:rPr lang="en-US" sz="2000" b="1" spc="-10" dirty="0">
                <a:solidFill>
                  <a:srgbClr val="1F487C"/>
                </a:solidFill>
                <a:latin typeface="Maiandra GD" panose="020E0502030308020204" pitchFamily="34" charset="0"/>
                <a:cs typeface="Calibri"/>
              </a:rPr>
              <a:t>expressed </a:t>
            </a:r>
            <a:r>
              <a:rPr lang="en-US" sz="2000" b="1" dirty="0">
                <a:solidFill>
                  <a:srgbClr val="1F487C"/>
                </a:solidFill>
                <a:latin typeface="Maiandra GD" panose="020E0502030308020204" pitchFamily="34" charset="0"/>
                <a:cs typeface="Calibri"/>
              </a:rPr>
              <a:t>as </a:t>
            </a:r>
            <a:r>
              <a:rPr lang="en-US" sz="2000" b="1" spc="-10" dirty="0">
                <a:solidFill>
                  <a:srgbClr val="1F487C"/>
                </a:solidFill>
                <a:latin typeface="Maiandra GD" panose="020E0502030308020204" pitchFamily="34" charset="0"/>
                <a:cs typeface="Calibri"/>
              </a:rPr>
              <a:t>standard </a:t>
            </a:r>
            <a:r>
              <a:rPr lang="en-US" sz="2000" b="1" spc="-5" dirty="0">
                <a:solidFill>
                  <a:srgbClr val="1F487C"/>
                </a:solidFill>
                <a:latin typeface="Maiandra GD" panose="020E0502030308020204" pitchFamily="34" charset="0"/>
                <a:cs typeface="Calibri"/>
              </a:rPr>
              <a:t>deviation,  variance, </a:t>
            </a:r>
            <a:r>
              <a:rPr lang="en-US" sz="2000" b="1" dirty="0">
                <a:solidFill>
                  <a:srgbClr val="1F487C"/>
                </a:solidFill>
                <a:latin typeface="Maiandra GD" panose="020E0502030308020204" pitchFamily="34" charset="0"/>
                <a:cs typeface="Calibri"/>
              </a:rPr>
              <a:t>and </a:t>
            </a:r>
            <a:r>
              <a:rPr lang="en-US" sz="2000" b="1" spc="-10" dirty="0">
                <a:solidFill>
                  <a:srgbClr val="1F487C"/>
                </a:solidFill>
                <a:latin typeface="Maiandra GD" panose="020E0502030308020204" pitchFamily="34" charset="0"/>
                <a:cs typeface="Calibri"/>
              </a:rPr>
              <a:t>coefficient </a:t>
            </a:r>
            <a:r>
              <a:rPr lang="en-US" sz="2000" b="1" spc="-5" dirty="0">
                <a:solidFill>
                  <a:srgbClr val="1F487C"/>
                </a:solidFill>
                <a:latin typeface="Maiandra GD" panose="020E0502030308020204" pitchFamily="34" charset="0"/>
                <a:cs typeface="Calibri"/>
              </a:rPr>
              <a:t>of</a:t>
            </a:r>
            <a:r>
              <a:rPr lang="en-US" sz="2000" b="1" spc="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variation.</a:t>
            </a:r>
            <a:endParaRPr lang="en-US" sz="2000" b="1" dirty="0">
              <a:latin typeface="Maiandra GD" panose="020E0502030308020204" pitchFamily="34" charset="0"/>
              <a:cs typeface="Calibri"/>
            </a:endParaRPr>
          </a:p>
          <a:p>
            <a:pPr marL="220345" indent="-195580">
              <a:lnSpc>
                <a:spcPct val="100000"/>
              </a:lnSpc>
              <a:spcBef>
                <a:spcPts val="484"/>
              </a:spcBef>
              <a:buFont typeface="Calibri"/>
              <a:buChar char="*"/>
              <a:tabLst>
                <a:tab pos="220979" algn="l"/>
              </a:tabLst>
            </a:pPr>
            <a:r>
              <a:rPr lang="en-US" sz="2000" b="1" spc="7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deviation</a:t>
            </a:r>
            <a:r>
              <a:rPr lang="en-US" sz="2000" b="1" spc="80" dirty="0">
                <a:solidFill>
                  <a:srgbClr val="1F487C"/>
                </a:solidFill>
                <a:latin typeface="Maiandra GD" panose="020E0502030308020204" pitchFamily="34" charset="0"/>
                <a:cs typeface="Calibri"/>
              </a:rPr>
              <a:t> </a:t>
            </a:r>
            <a:r>
              <a:rPr lang="en-US" sz="2000" b="1" spc="-15" dirty="0">
                <a:solidFill>
                  <a:srgbClr val="1F487C"/>
                </a:solidFill>
                <a:latin typeface="Maiandra GD" panose="020E0502030308020204" pitchFamily="34" charset="0"/>
                <a:cs typeface="Calibri"/>
              </a:rPr>
              <a:t>from</a:t>
            </a:r>
            <a:r>
              <a:rPr lang="en-US" sz="2000" b="1" spc="80" dirty="0">
                <a:solidFill>
                  <a:srgbClr val="1F487C"/>
                </a:solidFill>
                <a:latin typeface="Maiandra GD" panose="020E0502030308020204" pitchFamily="34" charset="0"/>
                <a:cs typeface="Calibri"/>
              </a:rPr>
              <a:t> </a:t>
            </a:r>
            <a:r>
              <a:rPr lang="en-US" sz="2000" b="1" dirty="0">
                <a:solidFill>
                  <a:srgbClr val="1F487C"/>
                </a:solidFill>
                <a:latin typeface="Maiandra GD" panose="020E0502030308020204" pitchFamily="34" charset="0"/>
                <a:cs typeface="Calibri"/>
              </a:rPr>
              <a:t>mean</a:t>
            </a:r>
            <a:r>
              <a:rPr lang="en-US" sz="2000" b="1" spc="100"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is</a:t>
            </a:r>
            <a:r>
              <a:rPr lang="en-US" sz="2000" b="1" spc="8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how</a:t>
            </a:r>
            <a:r>
              <a:rPr lang="en-US" sz="2000" b="1" spc="70" dirty="0">
                <a:solidFill>
                  <a:srgbClr val="1F487C"/>
                </a:solidFill>
                <a:latin typeface="Maiandra GD" panose="020E0502030308020204" pitchFamily="34" charset="0"/>
                <a:cs typeface="Calibri"/>
              </a:rPr>
              <a:t> </a:t>
            </a:r>
            <a:r>
              <a:rPr lang="en-US" sz="2000" b="1" dirty="0">
                <a:solidFill>
                  <a:srgbClr val="1F487C"/>
                </a:solidFill>
                <a:latin typeface="Maiandra GD" panose="020E0502030308020204" pitchFamily="34" charset="0"/>
                <a:cs typeface="Calibri"/>
              </a:rPr>
              <a:t>much</a:t>
            </a:r>
            <a:r>
              <a:rPr lang="en-US" sz="2000" b="1" spc="85" dirty="0">
                <a:solidFill>
                  <a:srgbClr val="1F487C"/>
                </a:solidFill>
                <a:latin typeface="Maiandra GD" panose="020E0502030308020204" pitchFamily="34" charset="0"/>
                <a:cs typeface="Calibri"/>
              </a:rPr>
              <a:t> </a:t>
            </a:r>
            <a:r>
              <a:rPr lang="en-US" sz="2000" b="1" dirty="0">
                <a:solidFill>
                  <a:srgbClr val="1F487C"/>
                </a:solidFill>
                <a:latin typeface="Maiandra GD" panose="020E0502030308020204" pitchFamily="34" charset="0"/>
                <a:cs typeface="Calibri"/>
              </a:rPr>
              <a:t>x</a:t>
            </a:r>
            <a:r>
              <a:rPr lang="en-US" sz="2000" b="1" baseline="-21367" dirty="0">
                <a:solidFill>
                  <a:srgbClr val="1F487C"/>
                </a:solidFill>
                <a:latin typeface="Maiandra GD" panose="020E0502030308020204" pitchFamily="34" charset="0"/>
                <a:cs typeface="Calibri"/>
              </a:rPr>
              <a:t>i </a:t>
            </a:r>
            <a:r>
              <a:rPr lang="en-US" sz="2000" b="1" dirty="0">
                <a:solidFill>
                  <a:srgbClr val="1F487C"/>
                </a:solidFill>
                <a:latin typeface="Maiandra GD" panose="020E0502030308020204" pitchFamily="34" charset="0"/>
                <a:cs typeface="Calibri"/>
              </a:rPr>
              <a:t>the</a:t>
            </a:r>
            <a:r>
              <a:rPr lang="en-US" sz="2000" b="1" spc="95" dirty="0">
                <a:solidFill>
                  <a:srgbClr val="1F487C"/>
                </a:solidFill>
                <a:latin typeface="Maiandra GD" panose="020E0502030308020204" pitchFamily="34" charset="0"/>
                <a:cs typeface="Calibri"/>
              </a:rPr>
              <a:t> </a:t>
            </a:r>
            <a:r>
              <a:rPr lang="en-US" sz="2000" b="1" dirty="0">
                <a:solidFill>
                  <a:srgbClr val="1F487C"/>
                </a:solidFill>
                <a:latin typeface="Maiandra GD" panose="020E0502030308020204" pitchFamily="34" charset="0"/>
                <a:cs typeface="Calibri"/>
              </a:rPr>
              <a:t>individual</a:t>
            </a:r>
            <a:r>
              <a:rPr lang="en-US" sz="2000" b="1" spc="80" dirty="0">
                <a:solidFill>
                  <a:srgbClr val="1F487C"/>
                </a:solidFill>
                <a:latin typeface="Maiandra GD" panose="020E0502030308020204" pitchFamily="34" charset="0"/>
                <a:cs typeface="Calibri"/>
              </a:rPr>
              <a:t> </a:t>
            </a:r>
            <a:r>
              <a:rPr lang="en-US" sz="2000" b="1" spc="-10" dirty="0">
                <a:solidFill>
                  <a:srgbClr val="1F487C"/>
                </a:solidFill>
                <a:latin typeface="Maiandra GD" panose="020E0502030308020204" pitchFamily="34" charset="0"/>
                <a:cs typeface="Calibri"/>
              </a:rPr>
              <a:t>result deviates</a:t>
            </a:r>
            <a:r>
              <a:rPr lang="en-US" sz="2000" b="1" spc="105" dirty="0">
                <a:solidFill>
                  <a:srgbClr val="1F487C"/>
                </a:solidFill>
                <a:latin typeface="Maiandra GD" panose="020E0502030308020204" pitchFamily="34" charset="0"/>
                <a:cs typeface="Calibri"/>
              </a:rPr>
              <a:t> </a:t>
            </a:r>
            <a:r>
              <a:rPr lang="en-US" sz="2000" b="1" spc="-15" dirty="0">
                <a:solidFill>
                  <a:srgbClr val="1F487C"/>
                </a:solidFill>
                <a:latin typeface="Maiandra GD" panose="020E0502030308020204" pitchFamily="34" charset="0"/>
                <a:cs typeface="Calibri"/>
              </a:rPr>
              <a:t>from</a:t>
            </a:r>
            <a:r>
              <a:rPr lang="en-US" sz="2000" b="1" spc="80" dirty="0">
                <a:solidFill>
                  <a:srgbClr val="1F487C"/>
                </a:solidFill>
                <a:latin typeface="Maiandra GD" panose="020E0502030308020204" pitchFamily="34" charset="0"/>
                <a:cs typeface="Calibri"/>
              </a:rPr>
              <a:t> </a:t>
            </a:r>
            <a:r>
              <a:rPr lang="en-US" sz="2000" b="1" dirty="0">
                <a:solidFill>
                  <a:srgbClr val="1F487C"/>
                </a:solidFill>
                <a:latin typeface="Maiandra GD" panose="020E0502030308020204" pitchFamily="34" charset="0"/>
                <a:cs typeface="Calibri"/>
              </a:rPr>
              <a:t>the</a:t>
            </a:r>
            <a:endParaRPr lang="en-US" sz="2000" b="1" dirty="0">
              <a:latin typeface="Maiandra GD" panose="020E0502030308020204" pitchFamily="34" charset="0"/>
              <a:cs typeface="Calibri"/>
            </a:endParaRPr>
          </a:p>
        </p:txBody>
      </p:sp>
      <p:sp>
        <p:nvSpPr>
          <p:cNvPr id="4" name="Rectangle 3">
            <a:extLst>
              <a:ext uri="{FF2B5EF4-FFF2-40B4-BE49-F238E27FC236}">
                <a16:creationId xmlns:a16="http://schemas.microsoft.com/office/drawing/2014/main" id="{9953D349-E51B-4CAF-9C2A-6611D70A46A8}"/>
              </a:ext>
            </a:extLst>
          </p:cNvPr>
          <p:cNvSpPr/>
          <p:nvPr/>
        </p:nvSpPr>
        <p:spPr>
          <a:xfrm>
            <a:off x="8943451" y="2412405"/>
            <a:ext cx="889026" cy="400110"/>
          </a:xfrm>
          <a:prstGeom prst="rect">
            <a:avLst/>
          </a:prstGeom>
        </p:spPr>
        <p:txBody>
          <a:bodyPr wrap="none">
            <a:spAutoFit/>
          </a:bodyPr>
          <a:lstStyle/>
          <a:p>
            <a:pPr marL="12700">
              <a:lnSpc>
                <a:spcPct val="100000"/>
              </a:lnSpc>
              <a:spcBef>
                <a:spcPts val="105"/>
              </a:spcBef>
            </a:pPr>
            <a:r>
              <a:rPr lang="en-IN" sz="2000" b="1" dirty="0">
                <a:solidFill>
                  <a:srgbClr val="1F487C"/>
                </a:solidFill>
                <a:latin typeface="Maiandra GD" panose="020E0502030308020204" pitchFamily="34" charset="0"/>
                <a:cs typeface="Calibri"/>
              </a:rPr>
              <a:t>mea</a:t>
            </a:r>
            <a:r>
              <a:rPr lang="en-IN" sz="2000" b="1" spc="5" dirty="0">
                <a:solidFill>
                  <a:srgbClr val="1F487C"/>
                </a:solidFill>
                <a:latin typeface="Maiandra GD" panose="020E0502030308020204" pitchFamily="34" charset="0"/>
                <a:cs typeface="Calibri"/>
              </a:rPr>
              <a:t>n</a:t>
            </a:r>
            <a:r>
              <a:rPr lang="en-IN" sz="2000" b="1" dirty="0">
                <a:solidFill>
                  <a:srgbClr val="1F487C"/>
                </a:solidFill>
                <a:latin typeface="Maiandra GD" panose="020E0502030308020204" pitchFamily="34" charset="0"/>
                <a:cs typeface="Calibri"/>
              </a:rPr>
              <a:t>.</a:t>
            </a:r>
            <a:endParaRPr lang="en-IN" sz="2000" b="1" dirty="0">
              <a:latin typeface="Maiandra GD" panose="020E0502030308020204" pitchFamily="34" charset="0"/>
              <a:cs typeface="Calibri"/>
            </a:endParaRPr>
          </a:p>
        </p:txBody>
      </p:sp>
      <p:sp>
        <p:nvSpPr>
          <p:cNvPr id="6" name="Rectangle 5">
            <a:extLst>
              <a:ext uri="{FF2B5EF4-FFF2-40B4-BE49-F238E27FC236}">
                <a16:creationId xmlns:a16="http://schemas.microsoft.com/office/drawing/2014/main" id="{173A52F4-DC3E-4015-B30C-E3D22CC4FC40}"/>
              </a:ext>
            </a:extLst>
          </p:cNvPr>
          <p:cNvSpPr/>
          <p:nvPr/>
        </p:nvSpPr>
        <p:spPr>
          <a:xfrm>
            <a:off x="414779" y="3105835"/>
            <a:ext cx="11274458" cy="400110"/>
          </a:xfrm>
          <a:prstGeom prst="rect">
            <a:avLst/>
          </a:prstGeom>
        </p:spPr>
        <p:txBody>
          <a:bodyPr wrap="square">
            <a:spAutoFit/>
          </a:bodyPr>
          <a:lstStyle/>
          <a:p>
            <a:r>
              <a:rPr lang="en-US" sz="2000" b="1" dirty="0">
                <a:solidFill>
                  <a:schemeClr val="accent1"/>
                </a:solidFill>
                <a:latin typeface="Maiandra GD" panose="020E0502030308020204" pitchFamily="34" charset="0"/>
              </a:rPr>
              <a:t>Precision always accompanies accuracy, but a high degree of  precision does not imply accuracy</a:t>
            </a:r>
            <a:endParaRPr lang="en-IN" sz="2000" b="1" dirty="0">
              <a:solidFill>
                <a:schemeClr val="accent1"/>
              </a:solidFill>
              <a:latin typeface="Maiandra GD" panose="020E0502030308020204" pitchFamily="34" charset="0"/>
            </a:endParaRPr>
          </a:p>
        </p:txBody>
      </p:sp>
    </p:spTree>
    <p:extLst>
      <p:ext uri="{BB962C8B-B14F-4D97-AF65-F5344CB8AC3E}">
        <p14:creationId xmlns:p14="http://schemas.microsoft.com/office/powerpoint/2010/main" val="852947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CF2F206-854D-4669-BCF1-6D98A1F0F771}"/>
              </a:ext>
            </a:extLst>
          </p:cNvPr>
          <p:cNvSpPr/>
          <p:nvPr/>
        </p:nvSpPr>
        <p:spPr>
          <a:xfrm>
            <a:off x="179110" y="183212"/>
            <a:ext cx="10821971" cy="646331"/>
          </a:xfrm>
          <a:prstGeom prst="rect">
            <a:avLst/>
          </a:prstGeom>
        </p:spPr>
        <p:txBody>
          <a:bodyPr wrap="square">
            <a:spAutoFit/>
          </a:bodyPr>
          <a:lstStyle/>
          <a:p>
            <a:r>
              <a:rPr lang="en-US" b="1" dirty="0">
                <a:solidFill>
                  <a:srgbClr val="C00000"/>
                </a:solidFill>
                <a:latin typeface="Maiandra GD" panose="020E0502030308020204" pitchFamily="34" charset="0"/>
              </a:rPr>
              <a:t>A substance was known to contain 49.10 + or - 0.02 per cent of a constituent A. The results obtained by two analysts using the same substance and the same analytical method were as follows.</a:t>
            </a:r>
            <a:endParaRPr lang="en-IN" b="1" dirty="0">
              <a:solidFill>
                <a:srgbClr val="C00000"/>
              </a:solidFill>
              <a:latin typeface="Maiandra GD" panose="020E0502030308020204" pitchFamily="34" charset="0"/>
            </a:endParaRPr>
          </a:p>
        </p:txBody>
      </p:sp>
      <p:pic>
        <p:nvPicPr>
          <p:cNvPr id="7" name="Picture 6">
            <a:extLst>
              <a:ext uri="{FF2B5EF4-FFF2-40B4-BE49-F238E27FC236}">
                <a16:creationId xmlns:a16="http://schemas.microsoft.com/office/drawing/2014/main" id="{6FF722EE-B2F5-40ED-9B2F-1113EA7B4B2B}"/>
              </a:ext>
            </a:extLst>
          </p:cNvPr>
          <p:cNvPicPr>
            <a:picLocks noChangeAspect="1"/>
          </p:cNvPicPr>
          <p:nvPr/>
        </p:nvPicPr>
        <p:blipFill>
          <a:blip r:embed="rId3"/>
          <a:stretch>
            <a:fillRect/>
          </a:stretch>
        </p:blipFill>
        <p:spPr>
          <a:xfrm>
            <a:off x="2933502" y="1159349"/>
            <a:ext cx="5871133" cy="5365427"/>
          </a:xfrm>
          <a:prstGeom prst="rect">
            <a:avLst/>
          </a:prstGeom>
        </p:spPr>
      </p:pic>
    </p:spTree>
    <p:extLst>
      <p:ext uri="{BB962C8B-B14F-4D97-AF65-F5344CB8AC3E}">
        <p14:creationId xmlns:p14="http://schemas.microsoft.com/office/powerpoint/2010/main" val="2042869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B6F1A0-B164-4354-BF09-C5A6ADF1F9DF}"/>
              </a:ext>
            </a:extLst>
          </p:cNvPr>
          <p:cNvSpPr/>
          <p:nvPr/>
        </p:nvSpPr>
        <p:spPr>
          <a:xfrm>
            <a:off x="0" y="0"/>
            <a:ext cx="12192000" cy="6500754"/>
          </a:xfrm>
          <a:prstGeom prst="rect">
            <a:avLst/>
          </a:prstGeom>
        </p:spPr>
        <p:txBody>
          <a:bodyPr wrap="square">
            <a:spAutoFit/>
          </a:bodyPr>
          <a:lstStyle/>
          <a:p>
            <a:pPr>
              <a:lnSpc>
                <a:spcPct val="150000"/>
              </a:lnSpc>
            </a:pPr>
            <a:r>
              <a:rPr lang="en-US" sz="2000" b="1" dirty="0">
                <a:solidFill>
                  <a:srgbClr val="C00000"/>
                </a:solidFill>
                <a:latin typeface="Maiandra GD" panose="020E0502030308020204" pitchFamily="34" charset="0"/>
              </a:rPr>
              <a:t>The arithmetic mean is 49.42% and the results range from 49.40% to 49.44%.</a:t>
            </a:r>
          </a:p>
          <a:p>
            <a:pPr>
              <a:lnSpc>
                <a:spcPct val="150000"/>
              </a:lnSpc>
            </a:pPr>
            <a:r>
              <a:rPr lang="en-US" sz="2000" b="1" dirty="0">
                <a:solidFill>
                  <a:srgbClr val="00B050"/>
                </a:solidFill>
                <a:latin typeface="Maiandra GD" panose="020E0502030308020204" pitchFamily="34" charset="0"/>
              </a:rPr>
              <a:t>We can summarise the results of the analyses as follows.</a:t>
            </a:r>
          </a:p>
          <a:p>
            <a:pPr marL="342900" indent="-342900">
              <a:lnSpc>
                <a:spcPct val="150000"/>
              </a:lnSpc>
              <a:buFont typeface="Wingdings" panose="05000000000000000000" pitchFamily="2" charset="2"/>
              <a:buChar char="Ø"/>
            </a:pPr>
            <a:r>
              <a:rPr lang="en-US" sz="2000" b="1" dirty="0">
                <a:solidFill>
                  <a:srgbClr val="0070C0"/>
                </a:solidFill>
                <a:latin typeface="Maiandra GD" panose="020E0502030308020204" pitchFamily="34" charset="0"/>
              </a:rPr>
              <a:t> </a:t>
            </a:r>
            <a:r>
              <a:rPr lang="en-US" sz="2000" b="1" dirty="0">
                <a:solidFill>
                  <a:srgbClr val="002060"/>
                </a:solidFill>
                <a:latin typeface="Maiandra GD" panose="020E0502030308020204" pitchFamily="34" charset="0"/>
              </a:rPr>
              <a:t>The values obtained by Analyst 1 are accurate (very close to the correct result), but the precision is inferior to the results given by Analyst 2. The values obtained by Analyst 2 are very precise but are not accurate.</a:t>
            </a:r>
          </a:p>
          <a:p>
            <a:pPr marL="342900" indent="-342900">
              <a:lnSpc>
                <a:spcPct val="150000"/>
              </a:lnSpc>
              <a:buFont typeface="Wingdings" panose="05000000000000000000" pitchFamily="2" charset="2"/>
              <a:buChar char="Ø"/>
            </a:pPr>
            <a:r>
              <a:rPr lang="en-US" sz="2000" b="1" dirty="0">
                <a:solidFill>
                  <a:srgbClr val="002060"/>
                </a:solidFill>
                <a:latin typeface="Maiandra GD" panose="020E0502030308020204" pitchFamily="34" charset="0"/>
              </a:rPr>
              <a:t>The results of Analyst 1 face on both sides of the mean value and could be attributed to random errors. It is apparent that there is a constant (systematic) error present in the results of Analyst 2. </a:t>
            </a:r>
          </a:p>
          <a:p>
            <a:pPr>
              <a:lnSpc>
                <a:spcPct val="150000"/>
              </a:lnSpc>
            </a:pPr>
            <a:r>
              <a:rPr lang="en-US" sz="2000" b="1" dirty="0">
                <a:solidFill>
                  <a:srgbClr val="002060"/>
                </a:solidFill>
                <a:latin typeface="Maiandra GD" panose="020E0502030308020204" pitchFamily="34" charset="0"/>
              </a:rPr>
              <a:t>                  Precision was previously described as the reproducibility of a measurement. However, the modern analyst makes a distinction between the terms 'reproducible’ and 'repeatable’.  On further consideration of the above example:</a:t>
            </a:r>
          </a:p>
          <a:p>
            <a:pPr marL="342900" indent="-342900">
              <a:lnSpc>
                <a:spcPct val="150000"/>
              </a:lnSpc>
              <a:buFont typeface="Wingdings" panose="05000000000000000000" pitchFamily="2" charset="2"/>
              <a:buChar char="Ø"/>
            </a:pPr>
            <a:r>
              <a:rPr lang="en-US" sz="2000" b="1" dirty="0">
                <a:solidFill>
                  <a:srgbClr val="002060"/>
                </a:solidFill>
                <a:latin typeface="Maiandra GD" panose="020E0502030308020204" pitchFamily="34" charset="0"/>
              </a:rPr>
              <a:t> If Analyst 2 had made the determinations on the same day in rapid succession, then this would be defined as 'repeatable' analysis. However, if the determinations had been made on separate days when laboratory conditions may Vary, this set of results would be defined as 'reproducible’. Thus, there is a distinction between a within-run precision (repeatability) and </a:t>
            </a:r>
            <a:r>
              <a:rPr lang="en-IN" sz="2000" b="1" dirty="0">
                <a:solidFill>
                  <a:srgbClr val="002060"/>
                </a:solidFill>
                <a:latin typeface="Maiandra GD" panose="020E0502030308020204" pitchFamily="34" charset="0"/>
              </a:rPr>
              <a:t>a between-run precision (reproducibility).</a:t>
            </a:r>
          </a:p>
        </p:txBody>
      </p:sp>
    </p:spTree>
    <p:extLst>
      <p:ext uri="{BB962C8B-B14F-4D97-AF65-F5344CB8AC3E}">
        <p14:creationId xmlns:p14="http://schemas.microsoft.com/office/powerpoint/2010/main" val="8252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96A0B165-0DA3-49C6-BD07-21F27F917E7C}"/>
              </a:ext>
            </a:extLst>
          </p:cNvPr>
          <p:cNvSpPr/>
          <p:nvPr/>
        </p:nvSpPr>
        <p:spPr>
          <a:xfrm>
            <a:off x="1676399" y="762000"/>
            <a:ext cx="7835245" cy="516746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82886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BF6BC9-09F3-469C-AA34-0421C72F6EAB}"/>
              </a:ext>
            </a:extLst>
          </p:cNvPr>
          <p:cNvSpPr/>
          <p:nvPr/>
        </p:nvSpPr>
        <p:spPr>
          <a:xfrm>
            <a:off x="447164" y="101338"/>
            <a:ext cx="6007542" cy="584775"/>
          </a:xfrm>
          <a:prstGeom prst="rect">
            <a:avLst/>
          </a:prstGeom>
        </p:spPr>
        <p:txBody>
          <a:bodyPr wrap="none">
            <a:spAutoFit/>
          </a:bodyPr>
          <a:lstStyle/>
          <a:p>
            <a:r>
              <a:rPr lang="en-US" sz="3200" b="1" dirty="0">
                <a:solidFill>
                  <a:srgbClr val="C00000"/>
                </a:solidFill>
                <a:effectLst>
                  <a:outerShdw blurRad="38100" dist="38100" dir="2700000" algn="tl">
                    <a:srgbClr val="000000">
                      <a:alpha val="43137"/>
                    </a:srgbClr>
                  </a:outerShdw>
                </a:effectLst>
                <a:latin typeface="Maiandra GD" panose="020E0502030308020204" pitchFamily="34" charset="0"/>
              </a:rPr>
              <a:t>Methods of expressing Precision:</a:t>
            </a:r>
            <a:endParaRPr lang="en-IN" sz="3200" b="1" dirty="0">
              <a:effectLst>
                <a:outerShdw blurRad="38100" dist="38100" dir="2700000" algn="tl">
                  <a:srgbClr val="000000">
                    <a:alpha val="43137"/>
                  </a:srgbClr>
                </a:outerShdw>
              </a:effectLst>
              <a:latin typeface="Maiandra GD" panose="020E0502030308020204" pitchFamily="34" charset="0"/>
            </a:endParaRPr>
          </a:p>
        </p:txBody>
      </p:sp>
      <p:pic>
        <p:nvPicPr>
          <p:cNvPr id="4" name="Picture 3">
            <a:extLst>
              <a:ext uri="{FF2B5EF4-FFF2-40B4-BE49-F238E27FC236}">
                <a16:creationId xmlns:a16="http://schemas.microsoft.com/office/drawing/2014/main" id="{A083DF2C-DC05-44DD-9E35-985D2CD24DB5}"/>
              </a:ext>
            </a:extLst>
          </p:cNvPr>
          <p:cNvPicPr>
            <a:picLocks noChangeAspect="1"/>
          </p:cNvPicPr>
          <p:nvPr/>
        </p:nvPicPr>
        <p:blipFill>
          <a:blip r:embed="rId2"/>
          <a:stretch>
            <a:fillRect/>
          </a:stretch>
        </p:blipFill>
        <p:spPr>
          <a:xfrm>
            <a:off x="1828800" y="751457"/>
            <a:ext cx="9822730" cy="5941574"/>
          </a:xfrm>
          <a:prstGeom prst="rect">
            <a:avLst/>
          </a:prstGeom>
        </p:spPr>
      </p:pic>
    </p:spTree>
    <p:extLst>
      <p:ext uri="{BB962C8B-B14F-4D97-AF65-F5344CB8AC3E}">
        <p14:creationId xmlns:p14="http://schemas.microsoft.com/office/powerpoint/2010/main" val="3232558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BB0D9C7-797C-43DE-BC18-4DB7047A4D61}"/>
              </a:ext>
            </a:extLst>
          </p:cNvPr>
          <p:cNvPicPr>
            <a:picLocks noChangeAspect="1"/>
          </p:cNvPicPr>
          <p:nvPr/>
        </p:nvPicPr>
        <p:blipFill>
          <a:blip r:embed="rId2"/>
          <a:stretch>
            <a:fillRect/>
          </a:stretch>
        </p:blipFill>
        <p:spPr>
          <a:xfrm>
            <a:off x="583823" y="389740"/>
            <a:ext cx="10756622" cy="3572310"/>
          </a:xfrm>
          <a:prstGeom prst="rect">
            <a:avLst/>
          </a:prstGeom>
        </p:spPr>
      </p:pic>
    </p:spTree>
    <p:extLst>
      <p:ext uri="{BB962C8B-B14F-4D97-AF65-F5344CB8AC3E}">
        <p14:creationId xmlns:p14="http://schemas.microsoft.com/office/powerpoint/2010/main" val="1604328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6A13AA-51A6-4C31-83E4-012262F36417}"/>
              </a:ext>
            </a:extLst>
          </p:cNvPr>
          <p:cNvSpPr/>
          <p:nvPr/>
        </p:nvSpPr>
        <p:spPr>
          <a:xfrm>
            <a:off x="395927" y="117693"/>
            <a:ext cx="11557261" cy="6309420"/>
          </a:xfrm>
          <a:prstGeom prst="rect">
            <a:avLst/>
          </a:prstGeom>
        </p:spPr>
        <p:txBody>
          <a:bodyPr wrap="square">
            <a:spAutoFit/>
          </a:bodyPr>
          <a:lstStyle/>
          <a:p>
            <a:endParaRPr lang="en-US" b="1" dirty="0">
              <a:solidFill>
                <a:srgbClr val="222222"/>
              </a:solidFill>
              <a:latin typeface="Maiandra GD" panose="020E0502030308020204" pitchFamily="34" charset="0"/>
            </a:endParaRPr>
          </a:p>
          <a:p>
            <a:pPr algn="ctr"/>
            <a:r>
              <a:rPr lang="en-US" sz="2400" b="1" dirty="0">
                <a:solidFill>
                  <a:srgbClr val="FF0000"/>
                </a:solidFill>
                <a:effectLst>
                  <a:outerShdw blurRad="38100" dist="38100" dir="2700000" algn="tl">
                    <a:srgbClr val="000000">
                      <a:alpha val="43137"/>
                    </a:srgbClr>
                  </a:outerShdw>
                </a:effectLst>
                <a:latin typeface="Maiandra GD" panose="020E0502030308020204" pitchFamily="34" charset="0"/>
              </a:rPr>
              <a:t>Propagation Of Errors</a:t>
            </a:r>
          </a:p>
          <a:p>
            <a:endParaRPr lang="en-US" b="1" dirty="0">
              <a:solidFill>
                <a:srgbClr val="222222"/>
              </a:solidFill>
              <a:latin typeface="Maiandra GD" panose="020E0502030308020204" pitchFamily="34" charset="0"/>
            </a:endParaRPr>
          </a:p>
          <a:p>
            <a:r>
              <a:rPr lang="en-US" b="1" dirty="0">
                <a:solidFill>
                  <a:srgbClr val="222222"/>
                </a:solidFill>
                <a:latin typeface="Maiandra GD" panose="020E0502030308020204" pitchFamily="34" charset="0"/>
              </a:rPr>
              <a:t>The numerical result of a measurement is not of interest in its own right, but rather is used, sometimes in conjunction with several other measurements to calculate the quantity which is actually desired attention is naturally focused upon the precision and accuracy of the final computed quantity, but it is instructive to see how errors in the individual measurements are propagated into this result.</a:t>
            </a:r>
          </a:p>
          <a:p>
            <a:r>
              <a:rPr lang="en-US" sz="2000" b="1" dirty="0">
                <a:solidFill>
                  <a:srgbClr val="C00000"/>
                </a:solidFill>
                <a:latin typeface="Maiandra GD" panose="020E0502030308020204" pitchFamily="34" charset="0"/>
              </a:rPr>
              <a:t>Determinate Errors:</a:t>
            </a:r>
          </a:p>
          <a:p>
            <a:r>
              <a:rPr lang="en-US" b="1" dirty="0">
                <a:solidFill>
                  <a:srgbClr val="3366FF"/>
                </a:solidFill>
                <a:latin typeface="Maiandra GD" panose="020E0502030308020204" pitchFamily="34" charset="0"/>
              </a:rPr>
              <a:t>Addition and Subtraction:</a:t>
            </a:r>
          </a:p>
          <a:p>
            <a:r>
              <a:rPr lang="en-US" b="1" dirty="0">
                <a:solidFill>
                  <a:srgbClr val="3366FF"/>
                </a:solidFill>
                <a:latin typeface="Maiandra GD" panose="020E0502030308020204" pitchFamily="34" charset="0"/>
              </a:rPr>
              <a:t>     </a:t>
            </a:r>
            <a:r>
              <a:rPr lang="en-US" b="1" dirty="0">
                <a:solidFill>
                  <a:srgbClr val="222222"/>
                </a:solidFill>
                <a:latin typeface="Maiandra GD" panose="020E0502030308020204" pitchFamily="34" charset="0"/>
              </a:rPr>
              <a:t> Consider a computed result, R based upon the measured quantities A, B and C. Let </a:t>
            </a:r>
            <a:r>
              <a:rPr lang="el-GR" b="1" dirty="0">
                <a:solidFill>
                  <a:srgbClr val="222222"/>
                </a:solidFill>
                <a:latin typeface="Arial" panose="020B0604020202020204" pitchFamily="34" charset="0"/>
              </a:rPr>
              <a:t>α</a:t>
            </a:r>
            <a:r>
              <a:rPr lang="en-US" b="1" dirty="0">
                <a:solidFill>
                  <a:srgbClr val="222222"/>
                </a:solidFill>
                <a:latin typeface="Maiandra GD" panose="020E0502030308020204" pitchFamily="34" charset="0"/>
              </a:rPr>
              <a:t>, </a:t>
            </a:r>
            <a:r>
              <a:rPr lang="el-GR" b="1" dirty="0">
                <a:solidFill>
                  <a:srgbClr val="222222"/>
                </a:solidFill>
                <a:latin typeface="Arial" panose="020B0604020202020204" pitchFamily="34" charset="0"/>
              </a:rPr>
              <a:t>β</a:t>
            </a:r>
            <a:r>
              <a:rPr lang="en-US" b="1" dirty="0">
                <a:solidFill>
                  <a:srgbClr val="222222"/>
                </a:solidFill>
                <a:latin typeface="Maiandra GD" panose="020E0502030308020204" pitchFamily="34" charset="0"/>
              </a:rPr>
              <a:t> and </a:t>
            </a:r>
            <a:r>
              <a:rPr lang="el-GR" sz="2000" b="1" dirty="0">
                <a:solidFill>
                  <a:srgbClr val="222222"/>
                </a:solidFill>
                <a:latin typeface="Arial" panose="020B0604020202020204" pitchFamily="34" charset="0"/>
              </a:rPr>
              <a:t>ᵞ</a:t>
            </a:r>
            <a:r>
              <a:rPr lang="en-US" sz="2000" b="1" dirty="0">
                <a:solidFill>
                  <a:srgbClr val="222222"/>
                </a:solidFill>
                <a:latin typeface="Maiandra GD" panose="020E0502030308020204" pitchFamily="34" charset="0"/>
              </a:rPr>
              <a:t> </a:t>
            </a:r>
            <a:r>
              <a:rPr lang="en-US" b="1" dirty="0">
                <a:solidFill>
                  <a:srgbClr val="222222"/>
                </a:solidFill>
                <a:latin typeface="Maiandra GD" panose="020E0502030308020204" pitchFamily="34" charset="0"/>
              </a:rPr>
              <a:t>represents the absolute determinate errors in A, B and C respectively and let </a:t>
            </a:r>
            <a:r>
              <a:rPr lang="el-GR" sz="2000" b="1" dirty="0"/>
              <a:t>ρ</a:t>
            </a:r>
            <a:r>
              <a:rPr lang="en-US" sz="2000" b="1" dirty="0">
                <a:latin typeface="Maiandra GD" panose="020E0502030308020204" pitchFamily="34" charset="0"/>
              </a:rPr>
              <a:t> represents  </a:t>
            </a:r>
            <a:r>
              <a:rPr lang="en-US" b="1" dirty="0">
                <a:solidFill>
                  <a:srgbClr val="222222"/>
                </a:solidFill>
                <a:latin typeface="Maiandra GD" panose="020E0502030308020204" pitchFamily="34" charset="0"/>
              </a:rPr>
              <a:t>the resulting error in R if the actual measurements are A+</a:t>
            </a:r>
            <a:r>
              <a:rPr lang="el-GR" b="1" dirty="0">
                <a:solidFill>
                  <a:srgbClr val="222222"/>
                </a:solidFill>
                <a:latin typeface="Arial" panose="020B0604020202020204" pitchFamily="34" charset="0"/>
              </a:rPr>
              <a:t> α</a:t>
            </a:r>
            <a:r>
              <a:rPr lang="en-US" b="1" dirty="0">
                <a:solidFill>
                  <a:srgbClr val="222222"/>
                </a:solidFill>
                <a:latin typeface="Maiandra GD" panose="020E0502030308020204" pitchFamily="34" charset="0"/>
              </a:rPr>
              <a:t>,B+</a:t>
            </a:r>
            <a:r>
              <a:rPr lang="el-GR" b="1" dirty="0">
                <a:solidFill>
                  <a:srgbClr val="222222"/>
                </a:solidFill>
                <a:latin typeface="Arial" panose="020B0604020202020204" pitchFamily="34" charset="0"/>
              </a:rPr>
              <a:t>β</a:t>
            </a:r>
            <a:r>
              <a:rPr lang="en-US" b="1" dirty="0">
                <a:solidFill>
                  <a:srgbClr val="222222"/>
                </a:solidFill>
                <a:latin typeface="Maiandra GD" panose="020E0502030308020204" pitchFamily="34" charset="0"/>
              </a:rPr>
              <a:t> and C+</a:t>
            </a:r>
            <a:r>
              <a:rPr lang="el-GR" sz="2000" b="1" dirty="0">
                <a:solidFill>
                  <a:srgbClr val="222222"/>
                </a:solidFill>
                <a:latin typeface="Arial" panose="020B0604020202020204" pitchFamily="34" charset="0"/>
              </a:rPr>
              <a:t>ᵞ</a:t>
            </a:r>
            <a:r>
              <a:rPr lang="en-US" sz="2000" b="1" dirty="0">
                <a:solidFill>
                  <a:srgbClr val="222222"/>
                </a:solidFill>
                <a:latin typeface="Maiandra GD" panose="020E0502030308020204" pitchFamily="34" charset="0"/>
              </a:rPr>
              <a:t>  </a:t>
            </a:r>
            <a:r>
              <a:rPr lang="en-US" b="1" dirty="0">
                <a:solidFill>
                  <a:srgbClr val="222222"/>
                </a:solidFill>
                <a:latin typeface="Maiandra GD" panose="020E0502030308020204" pitchFamily="34" charset="0"/>
              </a:rPr>
              <a:t>We can see how the errors are transmitted through addition and subtraction .</a:t>
            </a:r>
          </a:p>
          <a:p>
            <a:r>
              <a:rPr lang="en-US" b="1" dirty="0">
                <a:solidFill>
                  <a:srgbClr val="222222"/>
                </a:solidFill>
                <a:latin typeface="Maiandra GD" panose="020E0502030308020204" pitchFamily="34" charset="0"/>
              </a:rPr>
              <a:t>  				suppose	 R=A+B-C</a:t>
            </a:r>
          </a:p>
          <a:p>
            <a:r>
              <a:rPr lang="en-US" b="1" dirty="0">
                <a:solidFill>
                  <a:srgbClr val="222222"/>
                </a:solidFill>
                <a:latin typeface="Maiandra GD" panose="020E0502030308020204" pitchFamily="34" charset="0"/>
              </a:rPr>
              <a:t>					 R+</a:t>
            </a:r>
            <a:r>
              <a:rPr lang="el-GR" b="1" dirty="0"/>
              <a:t> ρ</a:t>
            </a:r>
            <a:r>
              <a:rPr lang="en-US" b="1" dirty="0">
                <a:latin typeface="Maiandra GD" panose="020E0502030308020204" pitchFamily="34" charset="0"/>
              </a:rPr>
              <a:t> =</a:t>
            </a:r>
            <a:r>
              <a:rPr lang="en-US" b="1" dirty="0">
                <a:solidFill>
                  <a:srgbClr val="222222"/>
                </a:solidFill>
                <a:latin typeface="Maiandra GD" panose="020E0502030308020204" pitchFamily="34" charset="0"/>
              </a:rPr>
              <a:t> (A+</a:t>
            </a:r>
            <a:r>
              <a:rPr lang="el-GR" b="1" dirty="0">
                <a:solidFill>
                  <a:srgbClr val="222222"/>
                </a:solidFill>
                <a:latin typeface="Arial" panose="020B0604020202020204" pitchFamily="34" charset="0"/>
              </a:rPr>
              <a:t> α</a:t>
            </a:r>
            <a:r>
              <a:rPr lang="en-US" b="1" dirty="0">
                <a:solidFill>
                  <a:srgbClr val="222222"/>
                </a:solidFill>
                <a:latin typeface="Maiandra GD" panose="020E0502030308020204" pitchFamily="34" charset="0"/>
              </a:rPr>
              <a:t>)+(B+</a:t>
            </a:r>
            <a:r>
              <a:rPr lang="el-GR" b="1" dirty="0">
                <a:solidFill>
                  <a:srgbClr val="222222"/>
                </a:solidFill>
                <a:latin typeface="Arial" panose="020B0604020202020204" pitchFamily="34" charset="0"/>
              </a:rPr>
              <a:t>β</a:t>
            </a:r>
            <a:r>
              <a:rPr lang="en-US" b="1" dirty="0">
                <a:solidFill>
                  <a:srgbClr val="222222"/>
                </a:solidFill>
                <a:latin typeface="Maiandra GD" panose="020E0502030308020204" pitchFamily="34" charset="0"/>
              </a:rPr>
              <a:t>)- (C+</a:t>
            </a:r>
            <a:r>
              <a:rPr lang="el-GR" sz="2000" b="1" dirty="0">
                <a:solidFill>
                  <a:srgbClr val="222222"/>
                </a:solidFill>
                <a:latin typeface="Arial" panose="020B0604020202020204" pitchFamily="34" charset="0"/>
              </a:rPr>
              <a:t>ᵞ</a:t>
            </a:r>
            <a:r>
              <a:rPr lang="en-US" sz="2000" b="1" dirty="0">
                <a:solidFill>
                  <a:srgbClr val="222222"/>
                </a:solidFill>
                <a:latin typeface="Maiandra GD" panose="020E0502030308020204" pitchFamily="34" charset="0"/>
              </a:rPr>
              <a:t>)</a:t>
            </a:r>
          </a:p>
          <a:p>
            <a:endParaRPr lang="en-US" b="1" dirty="0">
              <a:solidFill>
                <a:srgbClr val="222222"/>
              </a:solidFill>
              <a:latin typeface="Maiandra GD" panose="020E0502030308020204" pitchFamily="34" charset="0"/>
            </a:endParaRPr>
          </a:p>
          <a:p>
            <a:r>
              <a:rPr lang="en-US" b="1" dirty="0">
                <a:solidFill>
                  <a:srgbClr val="222222"/>
                </a:solidFill>
                <a:latin typeface="Maiandra GD" panose="020E0502030308020204" pitchFamily="34" charset="0"/>
              </a:rPr>
              <a:t>					 R+</a:t>
            </a:r>
            <a:r>
              <a:rPr lang="el-GR" b="1" dirty="0"/>
              <a:t> ρ</a:t>
            </a:r>
            <a:r>
              <a:rPr lang="en-US" b="1" dirty="0">
                <a:latin typeface="Maiandra GD" panose="020E0502030308020204" pitchFamily="34" charset="0"/>
              </a:rPr>
              <a:t>=(</a:t>
            </a:r>
            <a:r>
              <a:rPr lang="en-US" b="1" dirty="0">
                <a:solidFill>
                  <a:srgbClr val="222222"/>
                </a:solidFill>
                <a:latin typeface="Maiandra GD" panose="020E0502030308020204" pitchFamily="34" charset="0"/>
              </a:rPr>
              <a:t>A+B-C)+(</a:t>
            </a:r>
            <a:r>
              <a:rPr lang="el-GR" b="1" dirty="0">
                <a:solidFill>
                  <a:srgbClr val="222222"/>
                </a:solidFill>
                <a:latin typeface="Arial" panose="020B0604020202020204" pitchFamily="34" charset="0"/>
              </a:rPr>
              <a:t>α</a:t>
            </a:r>
            <a:r>
              <a:rPr lang="en-US" b="1" dirty="0">
                <a:solidFill>
                  <a:srgbClr val="222222"/>
                </a:solidFill>
                <a:latin typeface="Maiandra GD" panose="020E0502030308020204" pitchFamily="34" charset="0"/>
              </a:rPr>
              <a:t>+</a:t>
            </a:r>
            <a:r>
              <a:rPr lang="el-GR" b="1" dirty="0">
                <a:solidFill>
                  <a:srgbClr val="222222"/>
                </a:solidFill>
                <a:latin typeface="Arial" panose="020B0604020202020204" pitchFamily="34" charset="0"/>
              </a:rPr>
              <a:t>β</a:t>
            </a:r>
            <a:r>
              <a:rPr lang="en-US" b="1" dirty="0">
                <a:solidFill>
                  <a:srgbClr val="222222"/>
                </a:solidFill>
                <a:latin typeface="Maiandra GD" panose="020E0502030308020204" pitchFamily="34" charset="0"/>
              </a:rPr>
              <a:t>-</a:t>
            </a:r>
            <a:r>
              <a:rPr lang="el-GR" sz="2000" b="1" dirty="0">
                <a:solidFill>
                  <a:srgbClr val="222222"/>
                </a:solidFill>
                <a:latin typeface="Arial" panose="020B0604020202020204" pitchFamily="34" charset="0"/>
              </a:rPr>
              <a:t>ᵞ</a:t>
            </a:r>
            <a:r>
              <a:rPr lang="en-US" sz="2000" b="1" dirty="0">
                <a:solidFill>
                  <a:srgbClr val="222222"/>
                </a:solidFill>
                <a:latin typeface="Maiandra GD" panose="020E0502030308020204" pitchFamily="34" charset="0"/>
              </a:rPr>
              <a:t>)</a:t>
            </a:r>
          </a:p>
          <a:p>
            <a:r>
              <a:rPr lang="en-US" sz="2000" b="1" dirty="0">
                <a:solidFill>
                  <a:srgbClr val="222222"/>
                </a:solidFill>
                <a:latin typeface="Maiandra GD" panose="020E0502030308020204" pitchFamily="34" charset="0"/>
              </a:rPr>
              <a:t>				</a:t>
            </a:r>
          </a:p>
          <a:p>
            <a:r>
              <a:rPr lang="en-US" sz="2000" b="1" dirty="0">
                <a:solidFill>
                  <a:srgbClr val="222222"/>
                </a:solidFill>
                <a:latin typeface="Maiandra GD" panose="020E0502030308020204" pitchFamily="34" charset="0"/>
              </a:rPr>
              <a:t>				      	 R= A+B-C</a:t>
            </a:r>
          </a:p>
          <a:p>
            <a:r>
              <a:rPr lang="en-US" sz="2000" b="1" dirty="0">
                <a:latin typeface="Maiandra GD" panose="020E0502030308020204" pitchFamily="34" charset="0"/>
              </a:rPr>
              <a:t>				      	 </a:t>
            </a:r>
            <a:r>
              <a:rPr lang="el-GR" sz="2000" b="1" dirty="0"/>
              <a:t>ρ</a:t>
            </a:r>
            <a:r>
              <a:rPr lang="en-US" sz="2000" b="1" dirty="0">
                <a:latin typeface="Maiandra GD" panose="020E0502030308020204" pitchFamily="34" charset="0"/>
              </a:rPr>
              <a:t> =</a:t>
            </a:r>
            <a:r>
              <a:rPr lang="el-GR" sz="2000" b="1" dirty="0">
                <a:solidFill>
                  <a:srgbClr val="222222"/>
                </a:solidFill>
                <a:latin typeface="Arial" panose="020B0604020202020204" pitchFamily="34" charset="0"/>
              </a:rPr>
              <a:t> α</a:t>
            </a:r>
            <a:r>
              <a:rPr lang="en-US" sz="2000" b="1" dirty="0">
                <a:solidFill>
                  <a:srgbClr val="222222"/>
                </a:solidFill>
                <a:latin typeface="Maiandra GD" panose="020E0502030308020204" pitchFamily="34" charset="0"/>
              </a:rPr>
              <a:t>+</a:t>
            </a:r>
            <a:r>
              <a:rPr lang="el-GR" sz="2000" b="1" dirty="0">
                <a:solidFill>
                  <a:srgbClr val="222222"/>
                </a:solidFill>
                <a:latin typeface="Arial" panose="020B0604020202020204" pitchFamily="34" charset="0"/>
              </a:rPr>
              <a:t>β</a:t>
            </a:r>
            <a:r>
              <a:rPr lang="en-US" sz="2000" b="1" dirty="0">
                <a:solidFill>
                  <a:srgbClr val="222222"/>
                </a:solidFill>
                <a:latin typeface="Maiandra GD" panose="020E0502030308020204" pitchFamily="34" charset="0"/>
              </a:rPr>
              <a:t>-</a:t>
            </a:r>
            <a:r>
              <a:rPr lang="el-GR" sz="2400" b="1" dirty="0">
                <a:solidFill>
                  <a:srgbClr val="222222"/>
                </a:solidFill>
                <a:latin typeface="Arial" panose="020B0604020202020204" pitchFamily="34" charset="0"/>
              </a:rPr>
              <a:t>ᵞ</a:t>
            </a:r>
            <a:endParaRPr lang="en-US" b="1" dirty="0">
              <a:solidFill>
                <a:srgbClr val="222222"/>
              </a:solidFill>
              <a:latin typeface="Maiandra GD" panose="020E0502030308020204" pitchFamily="34" charset="0"/>
            </a:endParaRPr>
          </a:p>
          <a:p>
            <a:endParaRPr lang="en-US" b="1" i="0" dirty="0">
              <a:solidFill>
                <a:srgbClr val="222222"/>
              </a:solidFill>
              <a:effectLst/>
              <a:latin typeface="Maiandra GD" panose="020E0502030308020204" pitchFamily="34" charset="0"/>
            </a:endParaRPr>
          </a:p>
        </p:txBody>
      </p:sp>
    </p:spTree>
    <p:extLst>
      <p:ext uri="{BB962C8B-B14F-4D97-AF65-F5344CB8AC3E}">
        <p14:creationId xmlns:p14="http://schemas.microsoft.com/office/powerpoint/2010/main" val="904572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363A87-E4A8-47F4-85CA-9466835EA529}"/>
              </a:ext>
            </a:extLst>
          </p:cNvPr>
          <p:cNvSpPr/>
          <p:nvPr/>
        </p:nvSpPr>
        <p:spPr>
          <a:xfrm>
            <a:off x="1065229" y="-61211"/>
            <a:ext cx="10426045" cy="5755422"/>
          </a:xfrm>
          <a:prstGeom prst="rect">
            <a:avLst/>
          </a:prstGeom>
        </p:spPr>
        <p:txBody>
          <a:bodyPr wrap="square">
            <a:spAutoFit/>
          </a:bodyPr>
          <a:lstStyle/>
          <a:p>
            <a:r>
              <a:rPr lang="en-US" sz="2400" b="1" dirty="0">
                <a:solidFill>
                  <a:srgbClr val="3366FF"/>
                </a:solidFill>
                <a:effectLst>
                  <a:outerShdw blurRad="38100" dist="38100" dir="2700000" algn="tl">
                    <a:srgbClr val="000000">
                      <a:alpha val="43137"/>
                    </a:srgbClr>
                  </a:outerShdw>
                </a:effectLst>
                <a:latin typeface="Maiandra GD" panose="020E0502030308020204" pitchFamily="34" charset="0"/>
              </a:rPr>
              <a:t>Multiplication and Division:</a:t>
            </a:r>
          </a:p>
          <a:p>
            <a:r>
              <a:rPr lang="en-US" b="1" dirty="0">
                <a:solidFill>
                  <a:srgbClr val="222222"/>
                </a:solidFill>
                <a:latin typeface="Maiandra GD" panose="020E0502030308020204" pitchFamily="34" charset="0"/>
              </a:rPr>
              <a:t>	Now suppose, on the other hand, that multiplication and division are involved’,</a:t>
            </a:r>
          </a:p>
          <a:p>
            <a:r>
              <a:rPr lang="en-US" b="1" dirty="0">
                <a:solidFill>
                  <a:srgbClr val="222222"/>
                </a:solidFill>
                <a:latin typeface="Maiandra GD" panose="020E0502030308020204" pitchFamily="34" charset="0"/>
              </a:rPr>
              <a:t> </a:t>
            </a:r>
            <a:r>
              <a:rPr lang="en-US" b="1" dirty="0" err="1">
                <a:solidFill>
                  <a:srgbClr val="222222"/>
                </a:solidFill>
                <a:latin typeface="Maiandra GD" panose="020E0502030308020204" pitchFamily="34" charset="0"/>
              </a:rPr>
              <a:t>i.e</a:t>
            </a:r>
            <a:r>
              <a:rPr lang="en-US" b="1" dirty="0">
                <a:solidFill>
                  <a:srgbClr val="222222"/>
                </a:solidFill>
                <a:latin typeface="Maiandra GD" panose="020E0502030308020204" pitchFamily="34" charset="0"/>
              </a:rPr>
              <a:t>, let  R= AB/C ABC. Again the actual measurements are A+</a:t>
            </a:r>
            <a:r>
              <a:rPr lang="el-GR" b="1" dirty="0">
                <a:solidFill>
                  <a:srgbClr val="222222"/>
                </a:solidFill>
                <a:latin typeface="Arial" panose="020B0604020202020204" pitchFamily="34" charset="0"/>
              </a:rPr>
              <a:t> α</a:t>
            </a:r>
            <a:r>
              <a:rPr lang="en-US" b="1" dirty="0">
                <a:solidFill>
                  <a:srgbClr val="222222"/>
                </a:solidFill>
                <a:latin typeface="Maiandra GD" panose="020E0502030308020204" pitchFamily="34" charset="0"/>
              </a:rPr>
              <a:t>,B+</a:t>
            </a:r>
            <a:r>
              <a:rPr lang="el-GR" b="1" dirty="0">
                <a:solidFill>
                  <a:srgbClr val="222222"/>
                </a:solidFill>
                <a:latin typeface="Arial" panose="020B0604020202020204" pitchFamily="34" charset="0"/>
              </a:rPr>
              <a:t>β</a:t>
            </a:r>
            <a:r>
              <a:rPr lang="en-US" b="1" dirty="0">
                <a:solidFill>
                  <a:srgbClr val="222222"/>
                </a:solidFill>
                <a:latin typeface="Maiandra GD" panose="020E0502030308020204" pitchFamily="34" charset="0"/>
              </a:rPr>
              <a:t> and C+</a:t>
            </a:r>
            <a:r>
              <a:rPr lang="el-GR" sz="2000" b="1" dirty="0">
                <a:solidFill>
                  <a:srgbClr val="222222"/>
                </a:solidFill>
                <a:latin typeface="Arial" panose="020B0604020202020204" pitchFamily="34" charset="0"/>
              </a:rPr>
              <a:t>ᵞ</a:t>
            </a:r>
            <a:r>
              <a:rPr lang="en-US" sz="2000" b="1" dirty="0">
                <a:solidFill>
                  <a:srgbClr val="222222"/>
                </a:solidFill>
                <a:latin typeface="Maiandra GD" panose="020E0502030308020204" pitchFamily="34" charset="0"/>
              </a:rPr>
              <a:t>. </a:t>
            </a:r>
            <a:r>
              <a:rPr lang="en-US" b="1" dirty="0">
                <a:solidFill>
                  <a:srgbClr val="222222"/>
                </a:solidFill>
                <a:latin typeface="Maiandra GD" panose="020E0502030308020204" pitchFamily="34" charset="0"/>
              </a:rPr>
              <a:t>Then </a:t>
            </a:r>
          </a:p>
          <a:p>
            <a:endParaRPr lang="en-US" b="1" dirty="0">
              <a:solidFill>
                <a:srgbClr val="222222"/>
              </a:solidFill>
              <a:latin typeface="Maiandra GD" panose="020E0502030308020204" pitchFamily="34" charset="0"/>
            </a:endParaRPr>
          </a:p>
          <a:p>
            <a:r>
              <a:rPr lang="en-US" b="1" dirty="0">
                <a:solidFill>
                  <a:srgbClr val="222222"/>
                </a:solidFill>
                <a:latin typeface="Maiandra GD" panose="020E0502030308020204" pitchFamily="34" charset="0"/>
              </a:rPr>
              <a:t> </a:t>
            </a:r>
          </a:p>
          <a:p>
            <a:endParaRPr lang="en-US" b="1" dirty="0">
              <a:solidFill>
                <a:srgbClr val="222222"/>
              </a:solidFill>
              <a:latin typeface="Maiandra GD" panose="020E0502030308020204" pitchFamily="34" charset="0"/>
            </a:endParaRPr>
          </a:p>
          <a:p>
            <a:endParaRPr lang="en-US" b="1" dirty="0">
              <a:solidFill>
                <a:srgbClr val="222222"/>
              </a:solidFill>
              <a:latin typeface="Maiandra GD" panose="020E0502030308020204" pitchFamily="34" charset="0"/>
            </a:endParaRPr>
          </a:p>
          <a:p>
            <a:endParaRPr lang="en-US" b="1" dirty="0">
              <a:solidFill>
                <a:srgbClr val="222222"/>
              </a:solidFill>
              <a:latin typeface="Maiandra GD" panose="020E0502030308020204" pitchFamily="34" charset="0"/>
            </a:endParaRPr>
          </a:p>
          <a:p>
            <a:r>
              <a:rPr lang="en-US" b="1" dirty="0">
                <a:solidFill>
                  <a:srgbClr val="222222"/>
                </a:solidFill>
                <a:latin typeface="Maiandra GD" panose="020E0502030308020204" pitchFamily="34" charset="0"/>
              </a:rPr>
              <a:t>Let us neglect , </a:t>
            </a:r>
            <a:r>
              <a:rPr lang="el-GR" b="1" dirty="0">
                <a:solidFill>
                  <a:srgbClr val="222222"/>
                </a:solidFill>
                <a:latin typeface="Arial" panose="020B0604020202020204" pitchFamily="34" charset="0"/>
              </a:rPr>
              <a:t>α</a:t>
            </a:r>
            <a:r>
              <a:rPr lang="en-US" b="1" dirty="0">
                <a:solidFill>
                  <a:srgbClr val="222222"/>
                </a:solidFill>
                <a:latin typeface="Maiandra GD" panose="020E0502030308020204" pitchFamily="34" charset="0"/>
              </a:rPr>
              <a:t> and </a:t>
            </a:r>
            <a:r>
              <a:rPr lang="el-GR" b="1" dirty="0">
                <a:solidFill>
                  <a:srgbClr val="222222"/>
                </a:solidFill>
                <a:latin typeface="Arial" panose="020B0604020202020204" pitchFamily="34" charset="0"/>
              </a:rPr>
              <a:t>β</a:t>
            </a:r>
            <a:r>
              <a:rPr lang="en-US" b="1" dirty="0">
                <a:solidFill>
                  <a:srgbClr val="222222"/>
                </a:solidFill>
                <a:latin typeface="Maiandra GD" panose="020E0502030308020204" pitchFamily="34" charset="0"/>
              </a:rPr>
              <a:t>,</a:t>
            </a:r>
            <a:r>
              <a:rPr lang="el-GR" b="1" dirty="0">
                <a:solidFill>
                  <a:srgbClr val="222222"/>
                </a:solidFill>
                <a:latin typeface="Arial" panose="020B0604020202020204" pitchFamily="34" charset="0"/>
              </a:rPr>
              <a:t> </a:t>
            </a:r>
            <a:r>
              <a:rPr lang="en-US" b="1" dirty="0">
                <a:solidFill>
                  <a:srgbClr val="222222"/>
                </a:solidFill>
                <a:latin typeface="Maiandra GD" panose="020E0502030308020204" pitchFamily="34" charset="0"/>
              </a:rPr>
              <a:t>since it may be supposed that the errors are very small compared with the measured values. Then subtracting R=AB/C gives</a:t>
            </a:r>
          </a:p>
          <a:p>
            <a:endParaRPr lang="en-US" b="1" dirty="0">
              <a:solidFill>
                <a:srgbClr val="222222"/>
              </a:solidFill>
              <a:latin typeface="Maiandra GD" panose="020E0502030308020204" pitchFamily="34" charset="0"/>
            </a:endParaRPr>
          </a:p>
          <a:p>
            <a:r>
              <a:rPr lang="en-US" b="1" dirty="0">
                <a:solidFill>
                  <a:srgbClr val="222222"/>
                </a:solidFill>
                <a:latin typeface="Maiandra GD" panose="020E0502030308020204" pitchFamily="34" charset="0"/>
              </a:rPr>
              <a:t> </a:t>
            </a:r>
          </a:p>
          <a:p>
            <a:br>
              <a:rPr lang="en-US" b="1" dirty="0">
                <a:solidFill>
                  <a:srgbClr val="222222"/>
                </a:solidFill>
                <a:latin typeface="Maiandra GD" panose="020E0502030308020204" pitchFamily="34" charset="0"/>
              </a:rPr>
            </a:br>
            <a:endParaRPr lang="en-US" b="1" dirty="0">
              <a:solidFill>
                <a:srgbClr val="222222"/>
              </a:solidFill>
              <a:latin typeface="Maiandra GD" panose="020E0502030308020204" pitchFamily="34" charset="0"/>
            </a:endParaRPr>
          </a:p>
          <a:p>
            <a:r>
              <a:rPr lang="en-US" b="1" dirty="0">
                <a:solidFill>
                  <a:srgbClr val="222222"/>
                </a:solidFill>
                <a:latin typeface="Maiandra GD" panose="020E0502030308020204" pitchFamily="34" charset="0"/>
              </a:rPr>
              <a:t>Placing the right-hand terms over a common terminator, we get</a:t>
            </a:r>
          </a:p>
          <a:p>
            <a:endParaRPr lang="en-US" b="1" dirty="0">
              <a:solidFill>
                <a:srgbClr val="222222"/>
              </a:solidFill>
              <a:latin typeface="Maiandra GD" panose="020E0502030308020204" pitchFamily="34" charset="0"/>
            </a:endParaRPr>
          </a:p>
          <a:p>
            <a:endParaRPr lang="en-US" b="1" dirty="0">
              <a:solidFill>
                <a:srgbClr val="222222"/>
              </a:solidFill>
              <a:latin typeface="Maiandra GD" panose="020E0502030308020204" pitchFamily="34" charset="0"/>
            </a:endParaRPr>
          </a:p>
          <a:p>
            <a:r>
              <a:rPr lang="en-US" b="1" dirty="0">
                <a:solidFill>
                  <a:srgbClr val="222222"/>
                </a:solidFill>
                <a:latin typeface="Maiandra GD" panose="020E0502030308020204" pitchFamily="34" charset="0"/>
              </a:rPr>
              <a:t>		</a:t>
            </a:r>
            <a:r>
              <a:rPr lang="el-GR" b="1" dirty="0"/>
              <a:t>ρ</a:t>
            </a:r>
            <a:r>
              <a:rPr lang="en-US" b="1" dirty="0">
                <a:latin typeface="Maiandra GD" panose="020E0502030308020204" pitchFamily="34" charset="0"/>
              </a:rPr>
              <a:t>= </a:t>
            </a:r>
            <a:endParaRPr lang="en-IN" b="1" dirty="0">
              <a:latin typeface="Maiandra GD" panose="020E0502030308020204" pitchFamily="34" charset="0"/>
            </a:endParaRPr>
          </a:p>
          <a:p>
            <a:endParaRPr lang="en-US" b="1" dirty="0">
              <a:solidFill>
                <a:srgbClr val="222222"/>
              </a:solidFill>
              <a:latin typeface="Maiandra GD" panose="020E0502030308020204" pitchFamily="34" charset="0"/>
            </a:endParaRPr>
          </a:p>
          <a:p>
            <a:endParaRPr lang="en-US" b="1" dirty="0">
              <a:solidFill>
                <a:srgbClr val="222222"/>
              </a:solidFill>
              <a:latin typeface="Maiandra GD" panose="020E0502030308020204" pitchFamily="34" charset="0"/>
            </a:endParaRPr>
          </a:p>
        </p:txBody>
      </p:sp>
      <p:sp>
        <p:nvSpPr>
          <p:cNvPr id="6" name="TextBox 5">
            <a:extLst>
              <a:ext uri="{FF2B5EF4-FFF2-40B4-BE49-F238E27FC236}">
                <a16:creationId xmlns:a16="http://schemas.microsoft.com/office/drawing/2014/main" id="{C11500BB-835F-47F4-8A70-4A22C02B0E76}"/>
              </a:ext>
            </a:extLst>
          </p:cNvPr>
          <p:cNvSpPr txBox="1"/>
          <p:nvPr/>
        </p:nvSpPr>
        <p:spPr>
          <a:xfrm flipH="1">
            <a:off x="2955122" y="1426131"/>
            <a:ext cx="6080762" cy="369332"/>
          </a:xfrm>
          <a:prstGeom prst="rect">
            <a:avLst/>
          </a:prstGeom>
          <a:noFill/>
        </p:spPr>
        <p:txBody>
          <a:bodyPr wrap="square" rtlCol="0">
            <a:spAutoFit/>
          </a:bodyPr>
          <a:lstStyle/>
          <a:p>
            <a:r>
              <a:rPr lang="en-US" b="1" dirty="0">
                <a:latin typeface="Maiandra GD" panose="020E0502030308020204" pitchFamily="34" charset="0"/>
              </a:rPr>
              <a:t>R+</a:t>
            </a:r>
            <a:r>
              <a:rPr lang="el-GR" b="1" dirty="0"/>
              <a:t>ρ</a:t>
            </a:r>
            <a:r>
              <a:rPr lang="en-US" b="1" dirty="0">
                <a:latin typeface="Maiandra GD" panose="020E0502030308020204" pitchFamily="34" charset="0"/>
              </a:rPr>
              <a:t> = </a:t>
            </a:r>
            <a:endParaRPr lang="en-IN" b="1" dirty="0">
              <a:latin typeface="Maiandra GD" panose="020E0502030308020204" pitchFamily="34" charset="0"/>
            </a:endParaRPr>
          </a:p>
        </p:txBody>
      </p:sp>
      <p:cxnSp>
        <p:nvCxnSpPr>
          <p:cNvPr id="8" name="Straight Connector 7">
            <a:extLst>
              <a:ext uri="{FF2B5EF4-FFF2-40B4-BE49-F238E27FC236}">
                <a16:creationId xmlns:a16="http://schemas.microsoft.com/office/drawing/2014/main" id="{5179EB3C-097E-469B-A731-C2A30578A8DC}"/>
              </a:ext>
            </a:extLst>
          </p:cNvPr>
          <p:cNvCxnSpPr>
            <a:cxnSpLocks/>
          </p:cNvCxnSpPr>
          <p:nvPr/>
        </p:nvCxnSpPr>
        <p:spPr>
          <a:xfrm>
            <a:off x="3916018" y="1651480"/>
            <a:ext cx="1719469" cy="0"/>
          </a:xfrm>
          <a:prstGeom prst="line">
            <a:avLst/>
          </a:prstGeom>
        </p:spPr>
        <p:style>
          <a:lnRef idx="3">
            <a:schemeClr val="accent6"/>
          </a:lnRef>
          <a:fillRef idx="0">
            <a:schemeClr val="accent6"/>
          </a:fillRef>
          <a:effectRef idx="2">
            <a:schemeClr val="accent6"/>
          </a:effectRef>
          <a:fontRef idx="minor">
            <a:schemeClr val="tx1"/>
          </a:fontRef>
        </p:style>
      </p:cxnSp>
      <p:sp>
        <p:nvSpPr>
          <p:cNvPr id="9" name="TextBox 8">
            <a:extLst>
              <a:ext uri="{FF2B5EF4-FFF2-40B4-BE49-F238E27FC236}">
                <a16:creationId xmlns:a16="http://schemas.microsoft.com/office/drawing/2014/main" id="{F121F6AC-0DB5-4239-9002-A748BBAA7FD8}"/>
              </a:ext>
            </a:extLst>
          </p:cNvPr>
          <p:cNvSpPr txBox="1"/>
          <p:nvPr/>
        </p:nvSpPr>
        <p:spPr>
          <a:xfrm flipH="1">
            <a:off x="3885426" y="1210687"/>
            <a:ext cx="2160768" cy="400110"/>
          </a:xfrm>
          <a:prstGeom prst="rect">
            <a:avLst/>
          </a:prstGeom>
          <a:noFill/>
        </p:spPr>
        <p:txBody>
          <a:bodyPr wrap="square" rtlCol="0">
            <a:spAutoFit/>
          </a:bodyPr>
          <a:lstStyle/>
          <a:p>
            <a:r>
              <a:rPr lang="en-US" sz="2000" b="1" dirty="0">
                <a:latin typeface="Maiandra GD" panose="020E0502030308020204" pitchFamily="34" charset="0"/>
              </a:rPr>
              <a:t>(A+</a:t>
            </a:r>
            <a:r>
              <a:rPr lang="el-GR" sz="2000" b="1" dirty="0"/>
              <a:t>α</a:t>
            </a:r>
            <a:r>
              <a:rPr lang="en-US" sz="2000" b="1" dirty="0">
                <a:latin typeface="Maiandra GD" panose="020E0502030308020204" pitchFamily="34" charset="0"/>
              </a:rPr>
              <a:t>) (B+</a:t>
            </a:r>
            <a:r>
              <a:rPr lang="el-GR" sz="2000" b="1" dirty="0"/>
              <a:t>β</a:t>
            </a:r>
            <a:r>
              <a:rPr lang="en-US" sz="2000" b="1" dirty="0">
                <a:latin typeface="Maiandra GD" panose="020E0502030308020204" pitchFamily="34" charset="0"/>
              </a:rPr>
              <a:t>)</a:t>
            </a:r>
            <a:endParaRPr lang="en-IN" sz="2000" b="1" dirty="0">
              <a:latin typeface="Maiandra GD" panose="020E0502030308020204" pitchFamily="34" charset="0"/>
            </a:endParaRPr>
          </a:p>
        </p:txBody>
      </p:sp>
      <p:sp>
        <p:nvSpPr>
          <p:cNvPr id="10" name="TextBox 9">
            <a:extLst>
              <a:ext uri="{FF2B5EF4-FFF2-40B4-BE49-F238E27FC236}">
                <a16:creationId xmlns:a16="http://schemas.microsoft.com/office/drawing/2014/main" id="{1BA1CD36-6ED1-4231-9AFA-3141463100FC}"/>
              </a:ext>
            </a:extLst>
          </p:cNvPr>
          <p:cNvSpPr txBox="1"/>
          <p:nvPr/>
        </p:nvSpPr>
        <p:spPr>
          <a:xfrm>
            <a:off x="4107973" y="1636622"/>
            <a:ext cx="1117934" cy="461665"/>
          </a:xfrm>
          <a:prstGeom prst="rect">
            <a:avLst/>
          </a:prstGeom>
          <a:noFill/>
        </p:spPr>
        <p:txBody>
          <a:bodyPr wrap="square" rtlCol="0">
            <a:spAutoFit/>
          </a:bodyPr>
          <a:lstStyle/>
          <a:p>
            <a:r>
              <a:rPr lang="en-US" sz="2400" b="1" dirty="0">
                <a:latin typeface="Maiandra GD" panose="020E0502030308020204" pitchFamily="34" charset="0"/>
              </a:rPr>
              <a:t>C+</a:t>
            </a:r>
            <a:r>
              <a:rPr lang="el-GR" sz="2400" b="0" i="0" dirty="0">
                <a:solidFill>
                  <a:srgbClr val="222222"/>
                </a:solidFill>
                <a:effectLst/>
                <a:latin typeface="arial" panose="020B0604020202020204" pitchFamily="34" charset="0"/>
              </a:rPr>
              <a:t>γ</a:t>
            </a:r>
            <a:endParaRPr lang="en-IN" sz="2400" b="1" dirty="0">
              <a:latin typeface="Maiandra GD" panose="020E0502030308020204" pitchFamily="34" charset="0"/>
            </a:endParaRPr>
          </a:p>
        </p:txBody>
      </p:sp>
      <p:sp>
        <p:nvSpPr>
          <p:cNvPr id="12" name="TextBox 11">
            <a:extLst>
              <a:ext uri="{FF2B5EF4-FFF2-40B4-BE49-F238E27FC236}">
                <a16:creationId xmlns:a16="http://schemas.microsoft.com/office/drawing/2014/main" id="{F2249DBF-6894-47D4-8837-7B3CEA477FB9}"/>
              </a:ext>
            </a:extLst>
          </p:cNvPr>
          <p:cNvSpPr txBox="1"/>
          <p:nvPr/>
        </p:nvSpPr>
        <p:spPr>
          <a:xfrm flipH="1">
            <a:off x="5766200" y="1467219"/>
            <a:ext cx="828151" cy="369332"/>
          </a:xfrm>
          <a:prstGeom prst="rect">
            <a:avLst/>
          </a:prstGeom>
          <a:noFill/>
        </p:spPr>
        <p:txBody>
          <a:bodyPr wrap="square" rtlCol="0">
            <a:spAutoFit/>
          </a:bodyPr>
          <a:lstStyle/>
          <a:p>
            <a:r>
              <a:rPr lang="en-US" dirty="0"/>
              <a:t>= </a:t>
            </a:r>
            <a:endParaRPr lang="en-IN" dirty="0"/>
          </a:p>
        </p:txBody>
      </p:sp>
      <p:cxnSp>
        <p:nvCxnSpPr>
          <p:cNvPr id="14" name="Straight Connector 13">
            <a:extLst>
              <a:ext uri="{FF2B5EF4-FFF2-40B4-BE49-F238E27FC236}">
                <a16:creationId xmlns:a16="http://schemas.microsoft.com/office/drawing/2014/main" id="{F94B0D0D-A8D4-4A62-BE19-4ADAFC560EAA}"/>
              </a:ext>
            </a:extLst>
          </p:cNvPr>
          <p:cNvCxnSpPr/>
          <p:nvPr/>
        </p:nvCxnSpPr>
        <p:spPr>
          <a:xfrm>
            <a:off x="5995503" y="1595600"/>
            <a:ext cx="2089204" cy="19373"/>
          </a:xfrm>
          <a:prstGeom prst="line">
            <a:avLst/>
          </a:prstGeom>
        </p:spPr>
        <p:style>
          <a:lnRef idx="3">
            <a:schemeClr val="accent6"/>
          </a:lnRef>
          <a:fillRef idx="0">
            <a:schemeClr val="accent6"/>
          </a:fillRef>
          <a:effectRef idx="2">
            <a:schemeClr val="accent6"/>
          </a:effectRef>
          <a:fontRef idx="minor">
            <a:schemeClr val="tx1"/>
          </a:fontRef>
        </p:style>
      </p:cxnSp>
      <p:sp>
        <p:nvSpPr>
          <p:cNvPr id="15" name="TextBox 14">
            <a:extLst>
              <a:ext uri="{FF2B5EF4-FFF2-40B4-BE49-F238E27FC236}">
                <a16:creationId xmlns:a16="http://schemas.microsoft.com/office/drawing/2014/main" id="{738CDC5B-3FE1-4C0C-8F61-6A229F164CB1}"/>
              </a:ext>
            </a:extLst>
          </p:cNvPr>
          <p:cNvSpPr txBox="1"/>
          <p:nvPr/>
        </p:nvSpPr>
        <p:spPr>
          <a:xfrm>
            <a:off x="6037379" y="1205177"/>
            <a:ext cx="2089203" cy="400110"/>
          </a:xfrm>
          <a:prstGeom prst="rect">
            <a:avLst/>
          </a:prstGeom>
          <a:noFill/>
        </p:spPr>
        <p:txBody>
          <a:bodyPr wrap="square" rtlCol="0">
            <a:spAutoFit/>
          </a:bodyPr>
          <a:lstStyle/>
          <a:p>
            <a:r>
              <a:rPr lang="en-US" sz="2000" b="1" dirty="0">
                <a:latin typeface="Maiandra GD" panose="020E0502030308020204" pitchFamily="34" charset="0"/>
              </a:rPr>
              <a:t>AB+</a:t>
            </a:r>
            <a:r>
              <a:rPr lang="el-GR" sz="2000" b="1" dirty="0"/>
              <a:t>α</a:t>
            </a:r>
            <a:r>
              <a:rPr lang="en-US" sz="2000" b="1" dirty="0">
                <a:latin typeface="Maiandra GD" panose="020E0502030308020204" pitchFamily="34" charset="0"/>
              </a:rPr>
              <a:t>B+</a:t>
            </a:r>
            <a:r>
              <a:rPr lang="el-GR" sz="2000" b="1" dirty="0"/>
              <a:t>β</a:t>
            </a:r>
            <a:r>
              <a:rPr lang="en-US" sz="2000" b="1" dirty="0">
                <a:latin typeface="Maiandra GD" panose="020E0502030308020204" pitchFamily="34" charset="0"/>
              </a:rPr>
              <a:t>A+</a:t>
            </a:r>
            <a:r>
              <a:rPr lang="el-GR" sz="2000" b="1" dirty="0"/>
              <a:t>αβ</a:t>
            </a:r>
            <a:endParaRPr lang="en-IN" sz="2000" b="1" dirty="0">
              <a:latin typeface="Maiandra GD" panose="020E0502030308020204" pitchFamily="34" charset="0"/>
            </a:endParaRPr>
          </a:p>
        </p:txBody>
      </p:sp>
      <p:sp>
        <p:nvSpPr>
          <p:cNvPr id="17" name="TextBox 16">
            <a:extLst>
              <a:ext uri="{FF2B5EF4-FFF2-40B4-BE49-F238E27FC236}">
                <a16:creationId xmlns:a16="http://schemas.microsoft.com/office/drawing/2014/main" id="{12427820-EDBB-4CA9-9A5A-950206C73F50}"/>
              </a:ext>
            </a:extLst>
          </p:cNvPr>
          <p:cNvSpPr txBox="1"/>
          <p:nvPr/>
        </p:nvSpPr>
        <p:spPr>
          <a:xfrm>
            <a:off x="6599145" y="1595600"/>
            <a:ext cx="708163" cy="369332"/>
          </a:xfrm>
          <a:prstGeom prst="rect">
            <a:avLst/>
          </a:prstGeom>
          <a:noFill/>
        </p:spPr>
        <p:txBody>
          <a:bodyPr wrap="square">
            <a:spAutoFit/>
          </a:bodyPr>
          <a:lstStyle/>
          <a:p>
            <a:r>
              <a:rPr lang="en-US" sz="1800" b="1" dirty="0">
                <a:latin typeface="Maiandra GD" panose="020E0502030308020204" pitchFamily="34" charset="0"/>
              </a:rPr>
              <a:t>C+</a:t>
            </a:r>
            <a:r>
              <a:rPr lang="el-GR" sz="1800" b="0" i="0" dirty="0">
                <a:solidFill>
                  <a:srgbClr val="222222"/>
                </a:solidFill>
                <a:effectLst/>
                <a:latin typeface="arial" panose="020B0604020202020204" pitchFamily="34" charset="0"/>
              </a:rPr>
              <a:t>γ</a:t>
            </a:r>
            <a:endParaRPr lang="en-IN" sz="1800" b="1" dirty="0">
              <a:latin typeface="Maiandra GD" panose="020E0502030308020204" pitchFamily="34" charset="0"/>
            </a:endParaRPr>
          </a:p>
        </p:txBody>
      </p:sp>
      <p:sp>
        <p:nvSpPr>
          <p:cNvPr id="18" name="TextBox 17">
            <a:extLst>
              <a:ext uri="{FF2B5EF4-FFF2-40B4-BE49-F238E27FC236}">
                <a16:creationId xmlns:a16="http://schemas.microsoft.com/office/drawing/2014/main" id="{B89F6043-FC7E-4DA1-BC01-1C4DE8B28FD7}"/>
              </a:ext>
            </a:extLst>
          </p:cNvPr>
          <p:cNvSpPr txBox="1"/>
          <p:nvPr/>
        </p:nvSpPr>
        <p:spPr>
          <a:xfrm flipH="1">
            <a:off x="2431110" y="3429000"/>
            <a:ext cx="3790786" cy="369332"/>
          </a:xfrm>
          <a:prstGeom prst="rect">
            <a:avLst/>
          </a:prstGeom>
          <a:noFill/>
        </p:spPr>
        <p:txBody>
          <a:bodyPr wrap="square" rtlCol="0">
            <a:spAutoFit/>
          </a:bodyPr>
          <a:lstStyle/>
          <a:p>
            <a:r>
              <a:rPr lang="en-US" sz="1800" b="1" dirty="0">
                <a:latin typeface="Maiandra GD" panose="020E0502030308020204" pitchFamily="34" charset="0"/>
              </a:rPr>
              <a:t>	     C+</a:t>
            </a:r>
            <a:r>
              <a:rPr lang="el-GR" sz="1800" b="0" i="0" dirty="0">
                <a:solidFill>
                  <a:srgbClr val="222222"/>
                </a:solidFill>
                <a:effectLst/>
                <a:latin typeface="arial" panose="020B0604020202020204" pitchFamily="34" charset="0"/>
              </a:rPr>
              <a:t>γ</a:t>
            </a:r>
            <a:endParaRPr lang="en-IN" sz="1800" b="1" dirty="0">
              <a:latin typeface="Maiandra GD" panose="020E0502030308020204" pitchFamily="34" charset="0"/>
            </a:endParaRPr>
          </a:p>
        </p:txBody>
      </p:sp>
      <p:sp>
        <p:nvSpPr>
          <p:cNvPr id="19" name="TextBox 18">
            <a:extLst>
              <a:ext uri="{FF2B5EF4-FFF2-40B4-BE49-F238E27FC236}">
                <a16:creationId xmlns:a16="http://schemas.microsoft.com/office/drawing/2014/main" id="{04B7B72C-207B-486B-988D-4896883BC005}"/>
              </a:ext>
            </a:extLst>
          </p:cNvPr>
          <p:cNvSpPr txBox="1"/>
          <p:nvPr/>
        </p:nvSpPr>
        <p:spPr>
          <a:xfrm>
            <a:off x="2748686" y="3285018"/>
            <a:ext cx="3694292" cy="369332"/>
          </a:xfrm>
          <a:prstGeom prst="rect">
            <a:avLst/>
          </a:prstGeom>
          <a:noFill/>
        </p:spPr>
        <p:txBody>
          <a:bodyPr wrap="square" rtlCol="0">
            <a:spAutoFit/>
          </a:bodyPr>
          <a:lstStyle/>
          <a:p>
            <a:r>
              <a:rPr lang="el-GR" b="1" dirty="0"/>
              <a:t>ρ</a:t>
            </a:r>
            <a:r>
              <a:rPr lang="en-US" b="1" dirty="0">
                <a:latin typeface="Maiandra GD" panose="020E0502030308020204" pitchFamily="34" charset="0"/>
              </a:rPr>
              <a:t>= </a:t>
            </a:r>
            <a:endParaRPr lang="en-IN" b="1" dirty="0">
              <a:latin typeface="Maiandra GD" panose="020E0502030308020204" pitchFamily="34" charset="0"/>
            </a:endParaRPr>
          </a:p>
        </p:txBody>
      </p:sp>
      <p:cxnSp>
        <p:nvCxnSpPr>
          <p:cNvPr id="21" name="Straight Connector 20">
            <a:extLst>
              <a:ext uri="{FF2B5EF4-FFF2-40B4-BE49-F238E27FC236}">
                <a16:creationId xmlns:a16="http://schemas.microsoft.com/office/drawing/2014/main" id="{28913E7C-BD0D-42E1-95FA-60D2DD0CF60C}"/>
              </a:ext>
            </a:extLst>
          </p:cNvPr>
          <p:cNvCxnSpPr/>
          <p:nvPr/>
        </p:nvCxnSpPr>
        <p:spPr>
          <a:xfrm>
            <a:off x="3233998" y="3507179"/>
            <a:ext cx="1541754" cy="0"/>
          </a:xfrm>
          <a:prstGeom prst="line">
            <a:avLst/>
          </a:prstGeom>
        </p:spPr>
        <p:style>
          <a:lnRef idx="3">
            <a:schemeClr val="accent5"/>
          </a:lnRef>
          <a:fillRef idx="0">
            <a:schemeClr val="accent5"/>
          </a:fillRef>
          <a:effectRef idx="2">
            <a:schemeClr val="accent5"/>
          </a:effectRef>
          <a:fontRef idx="minor">
            <a:schemeClr val="tx1"/>
          </a:fontRef>
        </p:style>
      </p:cxnSp>
      <p:sp>
        <p:nvSpPr>
          <p:cNvPr id="22" name="TextBox 21">
            <a:extLst>
              <a:ext uri="{FF2B5EF4-FFF2-40B4-BE49-F238E27FC236}">
                <a16:creationId xmlns:a16="http://schemas.microsoft.com/office/drawing/2014/main" id="{7FE2524E-F84A-49C5-97B4-5E4E8D117A7F}"/>
              </a:ext>
            </a:extLst>
          </p:cNvPr>
          <p:cNvSpPr txBox="1"/>
          <p:nvPr/>
        </p:nvSpPr>
        <p:spPr>
          <a:xfrm flipH="1">
            <a:off x="3262824" y="3103901"/>
            <a:ext cx="1541753" cy="369332"/>
          </a:xfrm>
          <a:prstGeom prst="rect">
            <a:avLst/>
          </a:prstGeom>
          <a:noFill/>
        </p:spPr>
        <p:txBody>
          <a:bodyPr wrap="square" rtlCol="0">
            <a:spAutoFit/>
          </a:bodyPr>
          <a:lstStyle/>
          <a:p>
            <a:r>
              <a:rPr lang="en-US" sz="1800" b="1">
                <a:latin typeface="Maiandra GD" panose="020E0502030308020204" pitchFamily="34" charset="0"/>
              </a:rPr>
              <a:t>AB+</a:t>
            </a:r>
            <a:r>
              <a:rPr lang="el-GR" sz="1800" b="1"/>
              <a:t>α</a:t>
            </a:r>
            <a:r>
              <a:rPr lang="en-US" sz="1800" b="1">
                <a:latin typeface="Maiandra GD" panose="020E0502030308020204" pitchFamily="34" charset="0"/>
              </a:rPr>
              <a:t>B+</a:t>
            </a:r>
            <a:r>
              <a:rPr lang="el-GR" sz="1800" b="1"/>
              <a:t>β</a:t>
            </a:r>
            <a:r>
              <a:rPr lang="en-US" sz="1800" b="1">
                <a:latin typeface="Maiandra GD" panose="020E0502030308020204" pitchFamily="34" charset="0"/>
              </a:rPr>
              <a:t>A</a:t>
            </a:r>
            <a:endParaRPr lang="en-IN" dirty="0"/>
          </a:p>
        </p:txBody>
      </p:sp>
      <p:sp>
        <p:nvSpPr>
          <p:cNvPr id="23" name="TextBox 22">
            <a:extLst>
              <a:ext uri="{FF2B5EF4-FFF2-40B4-BE49-F238E27FC236}">
                <a16:creationId xmlns:a16="http://schemas.microsoft.com/office/drawing/2014/main" id="{BA50B017-FDC5-419B-8FBA-8B4708FAC228}"/>
              </a:ext>
            </a:extLst>
          </p:cNvPr>
          <p:cNvSpPr txBox="1"/>
          <p:nvPr/>
        </p:nvSpPr>
        <p:spPr>
          <a:xfrm>
            <a:off x="4842069" y="3322513"/>
            <a:ext cx="255198" cy="369332"/>
          </a:xfrm>
          <a:prstGeom prst="rect">
            <a:avLst/>
          </a:prstGeom>
          <a:noFill/>
        </p:spPr>
        <p:txBody>
          <a:bodyPr wrap="none" rtlCol="0">
            <a:spAutoFit/>
          </a:bodyPr>
          <a:lstStyle/>
          <a:p>
            <a:r>
              <a:rPr lang="en-US" dirty="0"/>
              <a:t>-</a:t>
            </a:r>
            <a:endParaRPr lang="en-IN" dirty="0"/>
          </a:p>
        </p:txBody>
      </p:sp>
      <p:sp>
        <p:nvSpPr>
          <p:cNvPr id="24" name="TextBox 23">
            <a:extLst>
              <a:ext uri="{FF2B5EF4-FFF2-40B4-BE49-F238E27FC236}">
                <a16:creationId xmlns:a16="http://schemas.microsoft.com/office/drawing/2014/main" id="{0F9698AF-A226-4B21-97E4-5C8E8C2EB962}"/>
              </a:ext>
            </a:extLst>
          </p:cNvPr>
          <p:cNvSpPr txBox="1"/>
          <p:nvPr/>
        </p:nvSpPr>
        <p:spPr>
          <a:xfrm>
            <a:off x="5079688" y="3186510"/>
            <a:ext cx="580864" cy="369332"/>
          </a:xfrm>
          <a:prstGeom prst="rect">
            <a:avLst/>
          </a:prstGeom>
          <a:noFill/>
        </p:spPr>
        <p:txBody>
          <a:bodyPr wrap="square" rtlCol="0">
            <a:spAutoFit/>
          </a:bodyPr>
          <a:lstStyle/>
          <a:p>
            <a:r>
              <a:rPr lang="en-US" b="1" dirty="0">
                <a:latin typeface="Maiandra GD" panose="020E0502030308020204" pitchFamily="34" charset="0"/>
              </a:rPr>
              <a:t>AB</a:t>
            </a:r>
            <a:endParaRPr lang="en-IN" b="1" dirty="0">
              <a:latin typeface="Maiandra GD" panose="020E0502030308020204" pitchFamily="34" charset="0"/>
            </a:endParaRPr>
          </a:p>
        </p:txBody>
      </p:sp>
      <p:cxnSp>
        <p:nvCxnSpPr>
          <p:cNvPr id="26" name="Straight Connector 25">
            <a:extLst>
              <a:ext uri="{FF2B5EF4-FFF2-40B4-BE49-F238E27FC236}">
                <a16:creationId xmlns:a16="http://schemas.microsoft.com/office/drawing/2014/main" id="{0DA6C15C-08EF-4B6F-87F8-2B82C66DCF6C}"/>
              </a:ext>
            </a:extLst>
          </p:cNvPr>
          <p:cNvCxnSpPr>
            <a:cxnSpLocks/>
          </p:cNvCxnSpPr>
          <p:nvPr/>
        </p:nvCxnSpPr>
        <p:spPr>
          <a:xfrm flipV="1">
            <a:off x="5087610" y="3469684"/>
            <a:ext cx="440853" cy="28687"/>
          </a:xfrm>
          <a:prstGeom prst="line">
            <a:avLst/>
          </a:prstGeom>
        </p:spPr>
        <p:style>
          <a:lnRef idx="3">
            <a:schemeClr val="accent6"/>
          </a:lnRef>
          <a:fillRef idx="0">
            <a:schemeClr val="accent6"/>
          </a:fillRef>
          <a:effectRef idx="2">
            <a:schemeClr val="accent6"/>
          </a:effectRef>
          <a:fontRef idx="minor">
            <a:schemeClr val="tx1"/>
          </a:fontRef>
        </p:style>
      </p:cxnSp>
      <p:sp>
        <p:nvSpPr>
          <p:cNvPr id="29" name="TextBox 28">
            <a:extLst>
              <a:ext uri="{FF2B5EF4-FFF2-40B4-BE49-F238E27FC236}">
                <a16:creationId xmlns:a16="http://schemas.microsoft.com/office/drawing/2014/main" id="{5EC678D0-0BE2-4002-A578-8F0E4C74F44D}"/>
              </a:ext>
            </a:extLst>
          </p:cNvPr>
          <p:cNvSpPr txBox="1"/>
          <p:nvPr/>
        </p:nvSpPr>
        <p:spPr>
          <a:xfrm>
            <a:off x="5080223" y="3532448"/>
            <a:ext cx="480364" cy="369332"/>
          </a:xfrm>
          <a:prstGeom prst="rect">
            <a:avLst/>
          </a:prstGeom>
          <a:noFill/>
        </p:spPr>
        <p:txBody>
          <a:bodyPr wrap="square" rtlCol="0">
            <a:spAutoFit/>
          </a:bodyPr>
          <a:lstStyle/>
          <a:p>
            <a:r>
              <a:rPr lang="en-US" b="1" dirty="0">
                <a:latin typeface="Maiandra GD" panose="020E0502030308020204" pitchFamily="34" charset="0"/>
              </a:rPr>
              <a:t>C</a:t>
            </a:r>
            <a:endParaRPr lang="en-IN" b="1" dirty="0">
              <a:latin typeface="Maiandra GD" panose="020E0502030308020204" pitchFamily="34" charset="0"/>
            </a:endParaRPr>
          </a:p>
        </p:txBody>
      </p:sp>
      <p:cxnSp>
        <p:nvCxnSpPr>
          <p:cNvPr id="31" name="Straight Connector 30">
            <a:extLst>
              <a:ext uri="{FF2B5EF4-FFF2-40B4-BE49-F238E27FC236}">
                <a16:creationId xmlns:a16="http://schemas.microsoft.com/office/drawing/2014/main" id="{4D5744F3-E426-421E-BF62-E585077E02E7}"/>
              </a:ext>
            </a:extLst>
          </p:cNvPr>
          <p:cNvCxnSpPr/>
          <p:nvPr/>
        </p:nvCxnSpPr>
        <p:spPr>
          <a:xfrm>
            <a:off x="3498574" y="4890052"/>
            <a:ext cx="1809462" cy="0"/>
          </a:xfrm>
          <a:prstGeom prst="line">
            <a:avLst/>
          </a:prstGeom>
        </p:spPr>
        <p:style>
          <a:lnRef idx="3">
            <a:schemeClr val="accent6"/>
          </a:lnRef>
          <a:fillRef idx="0">
            <a:schemeClr val="accent6"/>
          </a:fillRef>
          <a:effectRef idx="2">
            <a:schemeClr val="accent6"/>
          </a:effectRef>
          <a:fontRef idx="minor">
            <a:schemeClr val="tx1"/>
          </a:fontRef>
        </p:style>
      </p:cxnSp>
      <p:sp>
        <p:nvSpPr>
          <p:cNvPr id="32" name="TextBox 31">
            <a:extLst>
              <a:ext uri="{FF2B5EF4-FFF2-40B4-BE49-F238E27FC236}">
                <a16:creationId xmlns:a16="http://schemas.microsoft.com/office/drawing/2014/main" id="{7E76B1D3-B138-49BD-B543-7AAD36179CE3}"/>
              </a:ext>
            </a:extLst>
          </p:cNvPr>
          <p:cNvSpPr txBox="1"/>
          <p:nvPr/>
        </p:nvSpPr>
        <p:spPr>
          <a:xfrm>
            <a:off x="3444178" y="4491628"/>
            <a:ext cx="1918253" cy="369332"/>
          </a:xfrm>
          <a:prstGeom prst="rect">
            <a:avLst/>
          </a:prstGeom>
          <a:noFill/>
        </p:spPr>
        <p:txBody>
          <a:bodyPr wrap="square" rtlCol="0">
            <a:spAutoFit/>
          </a:bodyPr>
          <a:lstStyle/>
          <a:p>
            <a:r>
              <a:rPr lang="el-GR" b="1" dirty="0"/>
              <a:t>α</a:t>
            </a:r>
            <a:r>
              <a:rPr lang="en-US" b="1" dirty="0">
                <a:latin typeface="Maiandra GD" panose="020E0502030308020204" pitchFamily="34" charset="0"/>
              </a:rPr>
              <a:t>BC+</a:t>
            </a:r>
            <a:r>
              <a:rPr lang="el-GR" b="1" dirty="0"/>
              <a:t>β</a:t>
            </a:r>
            <a:r>
              <a:rPr lang="en-US" b="1" dirty="0">
                <a:latin typeface="Maiandra GD" panose="020E0502030308020204" pitchFamily="34" charset="0"/>
              </a:rPr>
              <a:t>AC-</a:t>
            </a:r>
            <a:r>
              <a:rPr lang="el-GR" sz="1800" b="1" i="0" dirty="0">
                <a:solidFill>
                  <a:srgbClr val="222222"/>
                </a:solidFill>
                <a:effectLst/>
                <a:latin typeface="arial" panose="020B0604020202020204" pitchFamily="34" charset="0"/>
              </a:rPr>
              <a:t> γ</a:t>
            </a:r>
            <a:r>
              <a:rPr lang="en-US" b="1" dirty="0">
                <a:latin typeface="Maiandra GD" panose="020E0502030308020204" pitchFamily="34" charset="0"/>
              </a:rPr>
              <a:t>AB</a:t>
            </a:r>
            <a:endParaRPr lang="en-IN" b="1" dirty="0">
              <a:latin typeface="Maiandra GD" panose="020E0502030308020204" pitchFamily="34" charset="0"/>
            </a:endParaRPr>
          </a:p>
        </p:txBody>
      </p:sp>
      <p:sp>
        <p:nvSpPr>
          <p:cNvPr id="33" name="TextBox 32">
            <a:extLst>
              <a:ext uri="{FF2B5EF4-FFF2-40B4-BE49-F238E27FC236}">
                <a16:creationId xmlns:a16="http://schemas.microsoft.com/office/drawing/2014/main" id="{556D11C8-6F34-494F-8E19-E665246E98A7}"/>
              </a:ext>
            </a:extLst>
          </p:cNvPr>
          <p:cNvSpPr txBox="1"/>
          <p:nvPr/>
        </p:nvSpPr>
        <p:spPr>
          <a:xfrm flipH="1">
            <a:off x="3661378" y="4908258"/>
            <a:ext cx="1330250" cy="369332"/>
          </a:xfrm>
          <a:prstGeom prst="rect">
            <a:avLst/>
          </a:prstGeom>
          <a:noFill/>
        </p:spPr>
        <p:txBody>
          <a:bodyPr wrap="square" rtlCol="0">
            <a:spAutoFit/>
          </a:bodyPr>
          <a:lstStyle/>
          <a:p>
            <a:r>
              <a:rPr lang="en-US" b="1" dirty="0">
                <a:latin typeface="Maiandra GD" panose="020E0502030308020204" pitchFamily="34" charset="0"/>
              </a:rPr>
              <a:t>C (C+</a:t>
            </a:r>
            <a:r>
              <a:rPr lang="el-GR" sz="1800" b="1" i="0" dirty="0">
                <a:solidFill>
                  <a:srgbClr val="222222"/>
                </a:solidFill>
                <a:effectLst/>
                <a:latin typeface="arial" panose="020B0604020202020204" pitchFamily="34" charset="0"/>
              </a:rPr>
              <a:t> γ</a:t>
            </a:r>
            <a:r>
              <a:rPr lang="en-US" sz="1800" b="1" i="0" dirty="0">
                <a:solidFill>
                  <a:srgbClr val="222222"/>
                </a:solidFill>
                <a:effectLst/>
                <a:latin typeface="Maiandra GD" panose="020E0502030308020204" pitchFamily="34" charset="0"/>
              </a:rPr>
              <a:t>)</a:t>
            </a:r>
            <a:endParaRPr lang="en-IN" b="1" dirty="0">
              <a:latin typeface="Maiandra GD" panose="020E0502030308020204" pitchFamily="34" charset="0"/>
            </a:endParaRPr>
          </a:p>
        </p:txBody>
      </p:sp>
    </p:spTree>
    <p:extLst>
      <p:ext uri="{BB962C8B-B14F-4D97-AF65-F5344CB8AC3E}">
        <p14:creationId xmlns:p14="http://schemas.microsoft.com/office/powerpoint/2010/main" val="117870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47F132-FC00-49CC-BBFA-5422AC6BF176}"/>
              </a:ext>
            </a:extLst>
          </p:cNvPr>
          <p:cNvSpPr/>
          <p:nvPr/>
        </p:nvSpPr>
        <p:spPr>
          <a:xfrm>
            <a:off x="571892" y="189419"/>
            <a:ext cx="5831067" cy="4524315"/>
          </a:xfrm>
          <a:prstGeom prst="rect">
            <a:avLst/>
          </a:prstGeom>
          <a:noFill/>
        </p:spPr>
        <p:txBody>
          <a:bodyPr wrap="square">
            <a:spAutoFit/>
          </a:bodyPr>
          <a:lstStyle/>
          <a:p>
            <a:pPr algn="ctr"/>
            <a:r>
              <a:rPr lang="en-IN" sz="3200" b="1" spc="-30"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CONTENTS:</a:t>
            </a:r>
          </a:p>
          <a:p>
            <a:pPr marL="457200" indent="-457200">
              <a:buFont typeface="Wingdings" panose="05000000000000000000" pitchFamily="2" charset="2"/>
              <a:buChar char="Ø"/>
            </a:pPr>
            <a:r>
              <a:rPr lang="en-IN" sz="2800" b="1" spc="-30" dirty="0">
                <a:solidFill>
                  <a:srgbClr val="80008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ERRORS</a:t>
            </a:r>
            <a:endParaRPr lang="en-IN" sz="2800" b="1" spc="-5" dirty="0">
              <a:solidFill>
                <a:srgbClr val="80008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457200" indent="-457200">
              <a:buFont typeface="Wingdings" panose="05000000000000000000" pitchFamily="2" charset="2"/>
              <a:buChar char="Ø"/>
            </a:pPr>
            <a:r>
              <a:rPr lang="en-US" sz="2800" b="1" spc="-5" dirty="0">
                <a:solidFill>
                  <a:srgbClr val="002060"/>
                </a:solidFill>
                <a:effectLst>
                  <a:outerShdw blurRad="38100" dist="38100" dir="2700000" algn="tl">
                    <a:srgbClr val="000000">
                      <a:alpha val="43137"/>
                    </a:srgbClr>
                  </a:outerShdw>
                </a:effectLst>
                <a:cs typeface="Arial"/>
              </a:rPr>
              <a:t>ACCURACY AND PRECISION</a:t>
            </a:r>
          </a:p>
          <a:p>
            <a:pPr marL="457200" indent="-457200">
              <a:buFont typeface="Wingdings" panose="05000000000000000000" pitchFamily="2" charset="2"/>
              <a:buChar char="Ø"/>
            </a:pPr>
            <a:r>
              <a:rPr lang="en-US" sz="2800" b="1" spc="-5" dirty="0">
                <a:solidFill>
                  <a:srgbClr val="002060"/>
                </a:solidFill>
                <a:effectLst>
                  <a:outerShdw blurRad="38100" dist="38100" dir="2700000" algn="tl">
                    <a:srgbClr val="000000">
                      <a:alpha val="43137"/>
                    </a:srgbClr>
                  </a:outerShdw>
                </a:effectLst>
                <a:cs typeface="Arial"/>
              </a:rPr>
              <a:t>PROPAGATION OF ERRORS</a:t>
            </a:r>
          </a:p>
          <a:p>
            <a:pPr marL="457200" indent="-457200">
              <a:buFont typeface="Wingdings" panose="05000000000000000000" pitchFamily="2" charset="2"/>
              <a:buChar char="Ø"/>
            </a:pPr>
            <a:r>
              <a:rPr lang="en-US" sz="2800" b="1" spc="-5" dirty="0">
                <a:solidFill>
                  <a:srgbClr val="002060"/>
                </a:solidFill>
                <a:effectLst>
                  <a:outerShdw blurRad="38100" dist="38100" dir="2700000" algn="tl">
                    <a:srgbClr val="000000">
                      <a:alpha val="43137"/>
                    </a:srgbClr>
                  </a:outerShdw>
                </a:effectLst>
                <a:cs typeface="Arial"/>
              </a:rPr>
              <a:t>SIGNIFICANT FIGURES</a:t>
            </a:r>
          </a:p>
          <a:p>
            <a:pPr marL="457200" indent="-457200">
              <a:buFont typeface="Wingdings" panose="05000000000000000000" pitchFamily="2" charset="2"/>
              <a:buChar char="Ø"/>
            </a:pPr>
            <a:r>
              <a:rPr lang="en-US" sz="2800" b="1" spc="-5" dirty="0">
                <a:solidFill>
                  <a:srgbClr val="002060"/>
                </a:solidFill>
                <a:effectLst>
                  <a:outerShdw blurRad="38100" dist="38100" dir="2700000" algn="tl">
                    <a:srgbClr val="000000">
                      <a:alpha val="43137"/>
                    </a:srgbClr>
                  </a:outerShdw>
                </a:effectLst>
                <a:cs typeface="Arial"/>
              </a:rPr>
              <a:t>COMPUTATION RULES</a:t>
            </a:r>
          </a:p>
          <a:p>
            <a:pPr marL="457200" indent="-457200">
              <a:buFont typeface="Wingdings" panose="05000000000000000000" pitchFamily="2" charset="2"/>
              <a:buChar char="Ø"/>
            </a:pPr>
            <a:r>
              <a:rPr lang="en-US" sz="2800" b="1" spc="-5" dirty="0">
                <a:solidFill>
                  <a:srgbClr val="002060"/>
                </a:solidFill>
                <a:effectLst>
                  <a:outerShdw blurRad="38100" dist="38100" dir="2700000" algn="tl">
                    <a:srgbClr val="000000">
                      <a:alpha val="43137"/>
                    </a:srgbClr>
                  </a:outerShdw>
                </a:effectLst>
                <a:cs typeface="Arial"/>
              </a:rPr>
              <a:t>CONFIDENCE LIMITS &amp; CONFIDENCE INTERVAL</a:t>
            </a:r>
          </a:p>
          <a:p>
            <a:pPr marL="457200" indent="-457200">
              <a:buFont typeface="Wingdings" panose="05000000000000000000" pitchFamily="2" charset="2"/>
              <a:buChar char="Ø"/>
            </a:pPr>
            <a:endParaRPr lang="en-IN" sz="2800" b="1" dirty="0">
              <a:solidFill>
                <a:srgbClr val="002060"/>
              </a:solidFill>
              <a:effectLst>
                <a:outerShdw blurRad="38100" dist="38100" dir="2700000" algn="tl">
                  <a:srgbClr val="000000">
                    <a:alpha val="43137"/>
                  </a:srgbClr>
                </a:outerShdw>
              </a:effectLst>
            </a:endParaRPr>
          </a:p>
          <a:p>
            <a:pPr algn="ctr"/>
            <a:endParaRPr lang="en-IN" sz="1600" b="1" dirty="0">
              <a:solidFill>
                <a:srgbClr val="FF0000"/>
              </a:solidFill>
            </a:endParaRPr>
          </a:p>
          <a:p>
            <a:pPr algn="ctr"/>
            <a:endParaRPr lang="en-IN" sz="1600" b="1" dirty="0">
              <a:solidFill>
                <a:srgbClr val="FF0000"/>
              </a:solidFill>
            </a:endParaRPr>
          </a:p>
        </p:txBody>
      </p:sp>
    </p:spTree>
    <p:extLst>
      <p:ext uri="{BB962C8B-B14F-4D97-AF65-F5344CB8AC3E}">
        <p14:creationId xmlns:p14="http://schemas.microsoft.com/office/powerpoint/2010/main" val="379858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CA7EF2-3CA8-4BA8-8E2C-D51AC50EC99A}"/>
              </a:ext>
            </a:extLst>
          </p:cNvPr>
          <p:cNvSpPr/>
          <p:nvPr/>
        </p:nvSpPr>
        <p:spPr>
          <a:xfrm>
            <a:off x="141402" y="350332"/>
            <a:ext cx="11830639" cy="5355312"/>
          </a:xfrm>
          <a:prstGeom prst="rect">
            <a:avLst/>
          </a:prstGeom>
        </p:spPr>
        <p:txBody>
          <a:bodyPr wrap="square">
            <a:spAutoFit/>
          </a:bodyPr>
          <a:lstStyle/>
          <a:p>
            <a:r>
              <a:rPr lang="en-US" b="1" dirty="0">
                <a:solidFill>
                  <a:srgbClr val="222222"/>
                </a:solidFill>
                <a:latin typeface="Maiandra GD" panose="020E0502030308020204" pitchFamily="34" charset="0"/>
              </a:rPr>
              <a:t>It is now convenient to consider the relative error,</a:t>
            </a:r>
            <a:r>
              <a:rPr lang="el-GR" b="1" dirty="0"/>
              <a:t> ρ</a:t>
            </a:r>
            <a:r>
              <a:rPr lang="en-US" b="1" dirty="0">
                <a:latin typeface="Maiandra GD" panose="020E0502030308020204" pitchFamily="34" charset="0"/>
              </a:rPr>
              <a:t>/R by </a:t>
            </a:r>
            <a:r>
              <a:rPr lang="en-US" b="1" dirty="0">
                <a:solidFill>
                  <a:srgbClr val="222222"/>
                </a:solidFill>
                <a:latin typeface="Maiandra GD" panose="020E0502030308020204" pitchFamily="34" charset="0"/>
              </a:rPr>
              <a:t> dividing by R=AB/C, which leads, after appropriate cancellation to</a:t>
            </a:r>
          </a:p>
          <a:p>
            <a:endParaRPr lang="en-US" b="1" dirty="0">
              <a:solidFill>
                <a:srgbClr val="222222"/>
              </a:solidFill>
              <a:latin typeface="Maiandra GD" panose="020E0502030308020204" pitchFamily="34" charset="0"/>
            </a:endParaRPr>
          </a:p>
          <a:p>
            <a:endParaRPr lang="en-US" b="1" dirty="0">
              <a:solidFill>
                <a:srgbClr val="222222"/>
              </a:solidFill>
              <a:latin typeface="Maiandra GD" panose="020E0502030308020204" pitchFamily="34" charset="0"/>
            </a:endParaRPr>
          </a:p>
          <a:p>
            <a:endParaRPr lang="en-US" b="1" dirty="0">
              <a:solidFill>
                <a:srgbClr val="222222"/>
              </a:solidFill>
              <a:latin typeface="Maiandra GD" panose="020E0502030308020204" pitchFamily="34" charset="0"/>
            </a:endParaRPr>
          </a:p>
          <a:p>
            <a:endParaRPr lang="en-US" b="1" dirty="0">
              <a:solidFill>
                <a:srgbClr val="222222"/>
              </a:solidFill>
              <a:latin typeface="Maiandra GD" panose="020E0502030308020204" pitchFamily="34" charset="0"/>
            </a:endParaRPr>
          </a:p>
          <a:p>
            <a:r>
              <a:rPr lang="en-US" b="1" dirty="0">
                <a:solidFill>
                  <a:srgbClr val="222222"/>
                </a:solidFill>
                <a:latin typeface="Maiandra GD" panose="020E0502030308020204" pitchFamily="34" charset="0"/>
              </a:rPr>
              <a:t>Since </a:t>
            </a:r>
            <a:r>
              <a:rPr lang="el-GR" b="1" dirty="0">
                <a:solidFill>
                  <a:srgbClr val="222222"/>
                </a:solidFill>
                <a:latin typeface="Arial" panose="020B0604020202020204" pitchFamily="34" charset="0"/>
              </a:rPr>
              <a:t>ᵞ</a:t>
            </a:r>
            <a:r>
              <a:rPr lang="en-US" b="1" dirty="0">
                <a:solidFill>
                  <a:srgbClr val="222222"/>
                </a:solidFill>
                <a:latin typeface="Maiandra GD" panose="020E0502030308020204" pitchFamily="34" charset="0"/>
              </a:rPr>
              <a:t>  is very small compared with C, this reduces to</a:t>
            </a:r>
          </a:p>
          <a:p>
            <a:endParaRPr lang="en-US" b="1" dirty="0">
              <a:solidFill>
                <a:srgbClr val="222222"/>
              </a:solidFill>
              <a:latin typeface="Maiandra GD" panose="020E0502030308020204" pitchFamily="34" charset="0"/>
            </a:endParaRPr>
          </a:p>
          <a:p>
            <a:br>
              <a:rPr lang="en-US" b="1" dirty="0">
                <a:solidFill>
                  <a:srgbClr val="222222"/>
                </a:solidFill>
                <a:latin typeface="Maiandra GD" panose="020E0502030308020204" pitchFamily="34" charset="0"/>
              </a:rPr>
            </a:br>
            <a:endParaRPr lang="en-US" b="1" dirty="0">
              <a:solidFill>
                <a:srgbClr val="222222"/>
              </a:solidFill>
              <a:latin typeface="Maiandra GD" panose="020E0502030308020204" pitchFamily="34" charset="0"/>
            </a:endParaRPr>
          </a:p>
          <a:p>
            <a:endParaRPr lang="en-US" b="1" dirty="0">
              <a:solidFill>
                <a:srgbClr val="222222"/>
              </a:solidFill>
              <a:latin typeface="Maiandra GD" panose="020E0502030308020204" pitchFamily="34" charset="0"/>
            </a:endParaRPr>
          </a:p>
          <a:p>
            <a:endParaRPr lang="en-US" b="1" dirty="0">
              <a:solidFill>
                <a:srgbClr val="222222"/>
              </a:solidFill>
              <a:latin typeface="Maiandra GD" panose="020E0502030308020204" pitchFamily="34" charset="0"/>
            </a:endParaRPr>
          </a:p>
          <a:p>
            <a:r>
              <a:rPr lang="en-US" b="1" dirty="0">
                <a:solidFill>
                  <a:srgbClr val="222222"/>
                </a:solidFill>
                <a:latin typeface="Maiandra GD" panose="020E0502030308020204" pitchFamily="34" charset="0"/>
              </a:rPr>
              <a:t>Thus it is found that determinate errors are propagated follow.</a:t>
            </a:r>
          </a:p>
          <a:p>
            <a:br>
              <a:rPr lang="en-US" b="1" dirty="0">
                <a:solidFill>
                  <a:srgbClr val="222222"/>
                </a:solidFill>
                <a:latin typeface="Maiandra GD" panose="020E0502030308020204" pitchFamily="34" charset="0"/>
              </a:rPr>
            </a:br>
            <a:r>
              <a:rPr lang="en-US" b="1" dirty="0">
                <a:solidFill>
                  <a:srgbClr val="222222"/>
                </a:solidFill>
                <a:latin typeface="Maiandra GD" panose="020E0502030308020204" pitchFamily="34" charset="0"/>
              </a:rPr>
              <a:t>1. Where addition or subtraction is involved, the absolute determinants errors are transmitted directly into the result.</a:t>
            </a:r>
          </a:p>
          <a:p>
            <a:br>
              <a:rPr lang="en-US" b="1" dirty="0">
                <a:solidFill>
                  <a:srgbClr val="222222"/>
                </a:solidFill>
                <a:latin typeface="Maiandra GD" panose="020E0502030308020204" pitchFamily="34" charset="0"/>
              </a:rPr>
            </a:br>
            <a:endParaRPr lang="en-US" b="1" dirty="0">
              <a:solidFill>
                <a:srgbClr val="222222"/>
              </a:solidFill>
              <a:latin typeface="Maiandra GD" panose="020E0502030308020204" pitchFamily="34" charset="0"/>
            </a:endParaRPr>
          </a:p>
          <a:p>
            <a:r>
              <a:rPr lang="en-US" b="1" dirty="0">
                <a:solidFill>
                  <a:srgbClr val="222222"/>
                </a:solidFill>
                <a:latin typeface="Maiandra GD" panose="020E0502030308020204" pitchFamily="34" charset="0"/>
              </a:rPr>
              <a:t>2. Where multiplication or division is involved, the relative determinate errors are transmitted directly into the result.</a:t>
            </a:r>
          </a:p>
        </p:txBody>
      </p:sp>
      <p:cxnSp>
        <p:nvCxnSpPr>
          <p:cNvPr id="7" name="Straight Connector 6">
            <a:extLst>
              <a:ext uri="{FF2B5EF4-FFF2-40B4-BE49-F238E27FC236}">
                <a16:creationId xmlns:a16="http://schemas.microsoft.com/office/drawing/2014/main" id="{915C2E6C-66B6-4545-86C6-AE2AA57D70F7}"/>
              </a:ext>
            </a:extLst>
          </p:cNvPr>
          <p:cNvCxnSpPr>
            <a:cxnSpLocks/>
          </p:cNvCxnSpPr>
          <p:nvPr/>
        </p:nvCxnSpPr>
        <p:spPr>
          <a:xfrm>
            <a:off x="1795006" y="1605962"/>
            <a:ext cx="262394" cy="4177"/>
          </a:xfrm>
          <a:prstGeom prst="line">
            <a:avLst/>
          </a:prstGeom>
        </p:spPr>
        <p:style>
          <a:lnRef idx="3">
            <a:schemeClr val="accent5"/>
          </a:lnRef>
          <a:fillRef idx="0">
            <a:schemeClr val="accent5"/>
          </a:fillRef>
          <a:effectRef idx="2">
            <a:schemeClr val="accent5"/>
          </a:effectRef>
          <a:fontRef idx="minor">
            <a:schemeClr val="tx1"/>
          </a:fontRef>
        </p:style>
      </p:cxnSp>
      <p:cxnSp>
        <p:nvCxnSpPr>
          <p:cNvPr id="9" name="Straight Connector 8">
            <a:extLst>
              <a:ext uri="{FF2B5EF4-FFF2-40B4-BE49-F238E27FC236}">
                <a16:creationId xmlns:a16="http://schemas.microsoft.com/office/drawing/2014/main" id="{318326F4-4862-496A-B690-1F084C3F2F49}"/>
              </a:ext>
            </a:extLst>
          </p:cNvPr>
          <p:cNvCxnSpPr/>
          <p:nvPr/>
        </p:nvCxnSpPr>
        <p:spPr>
          <a:xfrm>
            <a:off x="2584174" y="1605962"/>
            <a:ext cx="1958009" cy="0"/>
          </a:xfrm>
          <a:prstGeom prst="line">
            <a:avLst/>
          </a:prstGeom>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8B2B0ADA-D4DD-45E5-A21F-0D20945B9021}"/>
              </a:ext>
            </a:extLst>
          </p:cNvPr>
          <p:cNvSpPr txBox="1"/>
          <p:nvPr/>
        </p:nvSpPr>
        <p:spPr>
          <a:xfrm flipH="1">
            <a:off x="1795006" y="1550504"/>
            <a:ext cx="335945" cy="369332"/>
          </a:xfrm>
          <a:prstGeom prst="rect">
            <a:avLst/>
          </a:prstGeom>
          <a:noFill/>
        </p:spPr>
        <p:txBody>
          <a:bodyPr wrap="square" rtlCol="0">
            <a:spAutoFit/>
          </a:bodyPr>
          <a:lstStyle/>
          <a:p>
            <a:r>
              <a:rPr lang="en-US" b="1" dirty="0">
                <a:latin typeface="Maiandra GD" panose="020E0502030308020204" pitchFamily="34" charset="0"/>
              </a:rPr>
              <a:t>R</a:t>
            </a:r>
            <a:endParaRPr lang="en-IN" b="1" dirty="0">
              <a:latin typeface="Maiandra GD" panose="020E0502030308020204" pitchFamily="34" charset="0"/>
            </a:endParaRPr>
          </a:p>
        </p:txBody>
      </p:sp>
      <p:sp>
        <p:nvSpPr>
          <p:cNvPr id="11" name="TextBox 10">
            <a:extLst>
              <a:ext uri="{FF2B5EF4-FFF2-40B4-BE49-F238E27FC236}">
                <a16:creationId xmlns:a16="http://schemas.microsoft.com/office/drawing/2014/main" id="{D074BED2-2545-4B8B-A2C8-6D8CA6CD05FA}"/>
              </a:ext>
            </a:extLst>
          </p:cNvPr>
          <p:cNvSpPr txBox="1"/>
          <p:nvPr/>
        </p:nvSpPr>
        <p:spPr>
          <a:xfrm>
            <a:off x="1702958" y="1205852"/>
            <a:ext cx="3224255" cy="400110"/>
          </a:xfrm>
          <a:prstGeom prst="rect">
            <a:avLst/>
          </a:prstGeom>
          <a:noFill/>
        </p:spPr>
        <p:txBody>
          <a:bodyPr wrap="square" rtlCol="0">
            <a:spAutoFit/>
          </a:bodyPr>
          <a:lstStyle/>
          <a:p>
            <a:r>
              <a:rPr lang="en-US" sz="2000" b="1" dirty="0">
                <a:latin typeface="Maiandra GD" panose="020E0502030308020204" pitchFamily="34" charset="0"/>
              </a:rPr>
              <a:t>	</a:t>
            </a:r>
            <a:r>
              <a:rPr lang="el-GR" sz="2000" b="1" dirty="0"/>
              <a:t>α</a:t>
            </a:r>
            <a:r>
              <a:rPr lang="en-US" sz="2000" b="1" dirty="0">
                <a:latin typeface="Maiandra GD" panose="020E0502030308020204" pitchFamily="34" charset="0"/>
              </a:rPr>
              <a:t>BC+</a:t>
            </a:r>
            <a:r>
              <a:rPr lang="el-GR" sz="2000" b="1" dirty="0"/>
              <a:t>β</a:t>
            </a:r>
            <a:r>
              <a:rPr lang="en-US" sz="2000" b="1" dirty="0">
                <a:latin typeface="Maiandra GD" panose="020E0502030308020204" pitchFamily="34" charset="0"/>
              </a:rPr>
              <a:t>AC-</a:t>
            </a:r>
            <a:r>
              <a:rPr lang="el-GR" sz="2000" b="1" i="0" dirty="0">
                <a:solidFill>
                  <a:srgbClr val="222222"/>
                </a:solidFill>
                <a:effectLst/>
                <a:latin typeface="arial" panose="020B0604020202020204" pitchFamily="34" charset="0"/>
              </a:rPr>
              <a:t> γ</a:t>
            </a:r>
            <a:r>
              <a:rPr lang="en-US" sz="2000" b="1" dirty="0">
                <a:latin typeface="Maiandra GD" panose="020E0502030308020204" pitchFamily="34" charset="0"/>
              </a:rPr>
              <a:t>AB</a:t>
            </a:r>
            <a:endParaRPr lang="en-IN" sz="2000" b="1" dirty="0">
              <a:latin typeface="Maiandra GD" panose="020E0502030308020204" pitchFamily="34" charset="0"/>
            </a:endParaRPr>
          </a:p>
        </p:txBody>
      </p:sp>
      <p:sp>
        <p:nvSpPr>
          <p:cNvPr id="12" name="TextBox 11">
            <a:extLst>
              <a:ext uri="{FF2B5EF4-FFF2-40B4-BE49-F238E27FC236}">
                <a16:creationId xmlns:a16="http://schemas.microsoft.com/office/drawing/2014/main" id="{052EF230-5058-42DD-803A-B1EDAA23BAAA}"/>
              </a:ext>
            </a:extLst>
          </p:cNvPr>
          <p:cNvSpPr txBox="1"/>
          <p:nvPr/>
        </p:nvSpPr>
        <p:spPr>
          <a:xfrm flipH="1">
            <a:off x="1795006" y="1236630"/>
            <a:ext cx="335946" cy="369332"/>
          </a:xfrm>
          <a:prstGeom prst="rect">
            <a:avLst/>
          </a:prstGeom>
          <a:noFill/>
        </p:spPr>
        <p:txBody>
          <a:bodyPr wrap="square" rtlCol="0">
            <a:spAutoFit/>
          </a:bodyPr>
          <a:lstStyle/>
          <a:p>
            <a:r>
              <a:rPr lang="el-GR" b="1" dirty="0"/>
              <a:t>ρ</a:t>
            </a:r>
            <a:endParaRPr lang="en-US" b="1" dirty="0">
              <a:solidFill>
                <a:srgbClr val="222222"/>
              </a:solidFill>
              <a:latin typeface="Maiandra GD" panose="020E0502030308020204" pitchFamily="34" charset="0"/>
            </a:endParaRPr>
          </a:p>
        </p:txBody>
      </p:sp>
      <p:sp>
        <p:nvSpPr>
          <p:cNvPr id="13" name="TextBox 12">
            <a:extLst>
              <a:ext uri="{FF2B5EF4-FFF2-40B4-BE49-F238E27FC236}">
                <a16:creationId xmlns:a16="http://schemas.microsoft.com/office/drawing/2014/main" id="{899C2BD5-83B7-46D9-A3D5-08BA90F1560C}"/>
              </a:ext>
            </a:extLst>
          </p:cNvPr>
          <p:cNvSpPr txBox="1"/>
          <p:nvPr/>
        </p:nvSpPr>
        <p:spPr>
          <a:xfrm flipH="1">
            <a:off x="2195890" y="1436997"/>
            <a:ext cx="278952" cy="369332"/>
          </a:xfrm>
          <a:prstGeom prst="rect">
            <a:avLst/>
          </a:prstGeom>
          <a:noFill/>
        </p:spPr>
        <p:txBody>
          <a:bodyPr wrap="square" rtlCol="0">
            <a:spAutoFit/>
          </a:bodyPr>
          <a:lstStyle/>
          <a:p>
            <a:r>
              <a:rPr lang="en-US" b="1" dirty="0">
                <a:latin typeface="Maiandra GD" panose="020E0502030308020204" pitchFamily="34" charset="0"/>
              </a:rPr>
              <a:t>=</a:t>
            </a:r>
            <a:endParaRPr lang="en-IN" b="1" dirty="0">
              <a:latin typeface="Maiandra GD" panose="020E0502030308020204" pitchFamily="34" charset="0"/>
            </a:endParaRPr>
          </a:p>
        </p:txBody>
      </p:sp>
      <p:sp>
        <p:nvSpPr>
          <p:cNvPr id="14" name="TextBox 13">
            <a:extLst>
              <a:ext uri="{FF2B5EF4-FFF2-40B4-BE49-F238E27FC236}">
                <a16:creationId xmlns:a16="http://schemas.microsoft.com/office/drawing/2014/main" id="{4615E92E-5E47-43E8-A8CB-CCBF63665D2B}"/>
              </a:ext>
            </a:extLst>
          </p:cNvPr>
          <p:cNvSpPr txBox="1"/>
          <p:nvPr/>
        </p:nvSpPr>
        <p:spPr>
          <a:xfrm flipH="1">
            <a:off x="2922831" y="1562844"/>
            <a:ext cx="1723447" cy="400110"/>
          </a:xfrm>
          <a:prstGeom prst="rect">
            <a:avLst/>
          </a:prstGeom>
          <a:noFill/>
        </p:spPr>
        <p:txBody>
          <a:bodyPr wrap="square" rtlCol="0">
            <a:spAutoFit/>
          </a:bodyPr>
          <a:lstStyle/>
          <a:p>
            <a:r>
              <a:rPr lang="en-US" sz="2000" b="1" dirty="0">
                <a:latin typeface="Maiandra GD" panose="020E0502030308020204" pitchFamily="34" charset="0"/>
              </a:rPr>
              <a:t>AB ( C+</a:t>
            </a:r>
            <a:r>
              <a:rPr lang="el-GR" sz="2000" b="1" i="0" dirty="0">
                <a:solidFill>
                  <a:srgbClr val="222222"/>
                </a:solidFill>
                <a:effectLst/>
                <a:latin typeface="arial" panose="020B0604020202020204" pitchFamily="34" charset="0"/>
              </a:rPr>
              <a:t> γ</a:t>
            </a:r>
            <a:r>
              <a:rPr lang="en-US" sz="2000" b="1" i="0" dirty="0">
                <a:solidFill>
                  <a:srgbClr val="222222"/>
                </a:solidFill>
                <a:effectLst/>
                <a:latin typeface="Maiandra GD" panose="020E0502030308020204" pitchFamily="34" charset="0"/>
              </a:rPr>
              <a:t>)</a:t>
            </a:r>
            <a:endParaRPr lang="en-IN" sz="2000" b="1" dirty="0">
              <a:latin typeface="Maiandra GD" panose="020E0502030308020204" pitchFamily="34" charset="0"/>
            </a:endParaRPr>
          </a:p>
        </p:txBody>
      </p:sp>
      <p:sp>
        <p:nvSpPr>
          <p:cNvPr id="16" name="TextBox 15">
            <a:extLst>
              <a:ext uri="{FF2B5EF4-FFF2-40B4-BE49-F238E27FC236}">
                <a16:creationId xmlns:a16="http://schemas.microsoft.com/office/drawing/2014/main" id="{1C9161BF-AD44-44B0-9E8B-CAC8C9068F17}"/>
              </a:ext>
            </a:extLst>
          </p:cNvPr>
          <p:cNvSpPr txBox="1"/>
          <p:nvPr/>
        </p:nvSpPr>
        <p:spPr>
          <a:xfrm flipH="1">
            <a:off x="2027917" y="2445277"/>
            <a:ext cx="335946" cy="369332"/>
          </a:xfrm>
          <a:prstGeom prst="rect">
            <a:avLst/>
          </a:prstGeom>
          <a:noFill/>
        </p:spPr>
        <p:txBody>
          <a:bodyPr wrap="square" rtlCol="0">
            <a:spAutoFit/>
          </a:bodyPr>
          <a:lstStyle/>
          <a:p>
            <a:r>
              <a:rPr lang="el-GR" b="1" dirty="0"/>
              <a:t>ρ</a:t>
            </a:r>
            <a:endParaRPr lang="en-US" b="1" dirty="0">
              <a:solidFill>
                <a:srgbClr val="222222"/>
              </a:solidFill>
              <a:latin typeface="Maiandra GD" panose="020E0502030308020204" pitchFamily="34" charset="0"/>
            </a:endParaRPr>
          </a:p>
        </p:txBody>
      </p:sp>
      <p:cxnSp>
        <p:nvCxnSpPr>
          <p:cNvPr id="18" name="Straight Connector 17">
            <a:extLst>
              <a:ext uri="{FF2B5EF4-FFF2-40B4-BE49-F238E27FC236}">
                <a16:creationId xmlns:a16="http://schemas.microsoft.com/office/drawing/2014/main" id="{A0CF2369-A605-4264-83D6-96630ECD5B2A}"/>
              </a:ext>
            </a:extLst>
          </p:cNvPr>
          <p:cNvCxnSpPr/>
          <p:nvPr/>
        </p:nvCxnSpPr>
        <p:spPr>
          <a:xfrm>
            <a:off x="1965959" y="2812774"/>
            <a:ext cx="409163" cy="0"/>
          </a:xfrm>
          <a:prstGeom prst="line">
            <a:avLst/>
          </a:prstGeom>
        </p:spPr>
        <p:style>
          <a:lnRef idx="3">
            <a:schemeClr val="accent4"/>
          </a:lnRef>
          <a:fillRef idx="0">
            <a:schemeClr val="accent4"/>
          </a:fillRef>
          <a:effectRef idx="2">
            <a:schemeClr val="accent4"/>
          </a:effectRef>
          <a:fontRef idx="minor">
            <a:schemeClr val="tx1"/>
          </a:fontRef>
        </p:style>
      </p:cxnSp>
      <p:sp>
        <p:nvSpPr>
          <p:cNvPr id="19" name="TextBox 18">
            <a:extLst>
              <a:ext uri="{FF2B5EF4-FFF2-40B4-BE49-F238E27FC236}">
                <a16:creationId xmlns:a16="http://schemas.microsoft.com/office/drawing/2014/main" id="{4A1462F7-4826-4120-8C46-C649755F4B73}"/>
              </a:ext>
            </a:extLst>
          </p:cNvPr>
          <p:cNvSpPr txBox="1"/>
          <p:nvPr/>
        </p:nvSpPr>
        <p:spPr>
          <a:xfrm flipH="1">
            <a:off x="2027917" y="2843322"/>
            <a:ext cx="272003" cy="369332"/>
          </a:xfrm>
          <a:prstGeom prst="rect">
            <a:avLst/>
          </a:prstGeom>
          <a:noFill/>
        </p:spPr>
        <p:txBody>
          <a:bodyPr wrap="square" rtlCol="0">
            <a:spAutoFit/>
          </a:bodyPr>
          <a:lstStyle/>
          <a:p>
            <a:r>
              <a:rPr lang="en-US" b="1" dirty="0">
                <a:latin typeface="Maiandra GD" panose="020E0502030308020204" pitchFamily="34" charset="0"/>
              </a:rPr>
              <a:t>R</a:t>
            </a:r>
            <a:endParaRPr lang="en-IN" b="1" dirty="0">
              <a:latin typeface="Maiandra GD" panose="020E0502030308020204" pitchFamily="34" charset="0"/>
            </a:endParaRPr>
          </a:p>
        </p:txBody>
      </p:sp>
      <p:sp>
        <p:nvSpPr>
          <p:cNvPr id="21" name="TextBox 20">
            <a:extLst>
              <a:ext uri="{FF2B5EF4-FFF2-40B4-BE49-F238E27FC236}">
                <a16:creationId xmlns:a16="http://schemas.microsoft.com/office/drawing/2014/main" id="{F9E799F2-8700-4A58-B643-3A8E9B32F3CE}"/>
              </a:ext>
            </a:extLst>
          </p:cNvPr>
          <p:cNvSpPr txBox="1"/>
          <p:nvPr/>
        </p:nvSpPr>
        <p:spPr>
          <a:xfrm>
            <a:off x="2299920" y="2602440"/>
            <a:ext cx="335946" cy="369332"/>
          </a:xfrm>
          <a:prstGeom prst="rect">
            <a:avLst/>
          </a:prstGeom>
          <a:noFill/>
        </p:spPr>
        <p:txBody>
          <a:bodyPr wrap="square">
            <a:spAutoFit/>
          </a:bodyPr>
          <a:lstStyle/>
          <a:p>
            <a:r>
              <a:rPr lang="en-US" b="1" dirty="0">
                <a:latin typeface="Maiandra GD" panose="020E0502030308020204" pitchFamily="34" charset="0"/>
              </a:rPr>
              <a:t>=</a:t>
            </a:r>
            <a:endParaRPr lang="en-IN" b="1" dirty="0">
              <a:latin typeface="Maiandra GD" panose="020E0502030308020204" pitchFamily="34" charset="0"/>
            </a:endParaRPr>
          </a:p>
        </p:txBody>
      </p:sp>
      <p:cxnSp>
        <p:nvCxnSpPr>
          <p:cNvPr id="23" name="Straight Connector 22">
            <a:extLst>
              <a:ext uri="{FF2B5EF4-FFF2-40B4-BE49-F238E27FC236}">
                <a16:creationId xmlns:a16="http://schemas.microsoft.com/office/drawing/2014/main" id="{A94B97AB-2A96-404C-8E6D-68EB585CFFAA}"/>
              </a:ext>
            </a:extLst>
          </p:cNvPr>
          <p:cNvCxnSpPr/>
          <p:nvPr/>
        </p:nvCxnSpPr>
        <p:spPr>
          <a:xfrm>
            <a:off x="2635866" y="2812774"/>
            <a:ext cx="216664"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5" name="Straight Connector 24">
            <a:extLst>
              <a:ext uri="{FF2B5EF4-FFF2-40B4-BE49-F238E27FC236}">
                <a16:creationId xmlns:a16="http://schemas.microsoft.com/office/drawing/2014/main" id="{3457DB75-23A1-4F8A-8A3E-00AD308D2CAB}"/>
              </a:ext>
            </a:extLst>
          </p:cNvPr>
          <p:cNvCxnSpPr/>
          <p:nvPr/>
        </p:nvCxnSpPr>
        <p:spPr>
          <a:xfrm>
            <a:off x="3210339" y="2812774"/>
            <a:ext cx="238539"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27" name="Straight Connector 26">
            <a:extLst>
              <a:ext uri="{FF2B5EF4-FFF2-40B4-BE49-F238E27FC236}">
                <a16:creationId xmlns:a16="http://schemas.microsoft.com/office/drawing/2014/main" id="{C51E132B-CFD0-4FFC-9C77-15F0FA54EC00}"/>
              </a:ext>
            </a:extLst>
          </p:cNvPr>
          <p:cNvCxnSpPr/>
          <p:nvPr/>
        </p:nvCxnSpPr>
        <p:spPr>
          <a:xfrm>
            <a:off x="3747052" y="2812774"/>
            <a:ext cx="327991" cy="0"/>
          </a:xfrm>
          <a:prstGeom prst="line">
            <a:avLst/>
          </a:prstGeom>
        </p:spPr>
        <p:style>
          <a:lnRef idx="3">
            <a:schemeClr val="accent4"/>
          </a:lnRef>
          <a:fillRef idx="0">
            <a:schemeClr val="accent4"/>
          </a:fillRef>
          <a:effectRef idx="2">
            <a:schemeClr val="accent4"/>
          </a:effectRef>
          <a:fontRef idx="minor">
            <a:schemeClr val="tx1"/>
          </a:fontRef>
        </p:style>
      </p:cxnSp>
      <p:sp>
        <p:nvSpPr>
          <p:cNvPr id="28" name="TextBox 27">
            <a:extLst>
              <a:ext uri="{FF2B5EF4-FFF2-40B4-BE49-F238E27FC236}">
                <a16:creationId xmlns:a16="http://schemas.microsoft.com/office/drawing/2014/main" id="{F3DC0452-8B2F-445D-BA13-57F9746117E7}"/>
              </a:ext>
            </a:extLst>
          </p:cNvPr>
          <p:cNvSpPr txBox="1"/>
          <p:nvPr/>
        </p:nvSpPr>
        <p:spPr>
          <a:xfrm>
            <a:off x="2595111" y="2407835"/>
            <a:ext cx="298174" cy="369332"/>
          </a:xfrm>
          <a:prstGeom prst="rect">
            <a:avLst/>
          </a:prstGeom>
          <a:noFill/>
        </p:spPr>
        <p:txBody>
          <a:bodyPr wrap="square" rtlCol="0">
            <a:spAutoFit/>
          </a:bodyPr>
          <a:lstStyle/>
          <a:p>
            <a:r>
              <a:rPr lang="el-GR" sz="1800" b="1"/>
              <a:t>α</a:t>
            </a:r>
            <a:endParaRPr lang="en-IN" b="1" dirty="0">
              <a:latin typeface="Maiandra GD" panose="020E0502030308020204" pitchFamily="34" charset="0"/>
            </a:endParaRPr>
          </a:p>
        </p:txBody>
      </p:sp>
      <p:sp>
        <p:nvSpPr>
          <p:cNvPr id="29" name="TextBox 28">
            <a:extLst>
              <a:ext uri="{FF2B5EF4-FFF2-40B4-BE49-F238E27FC236}">
                <a16:creationId xmlns:a16="http://schemas.microsoft.com/office/drawing/2014/main" id="{B7C70443-1D07-499A-B277-07F6C6D86783}"/>
              </a:ext>
            </a:extLst>
          </p:cNvPr>
          <p:cNvSpPr txBox="1"/>
          <p:nvPr/>
        </p:nvSpPr>
        <p:spPr>
          <a:xfrm>
            <a:off x="3180704" y="2417774"/>
            <a:ext cx="311304" cy="369332"/>
          </a:xfrm>
          <a:prstGeom prst="rect">
            <a:avLst/>
          </a:prstGeom>
          <a:noFill/>
        </p:spPr>
        <p:txBody>
          <a:bodyPr wrap="none" rtlCol="0">
            <a:spAutoFit/>
          </a:bodyPr>
          <a:lstStyle/>
          <a:p>
            <a:r>
              <a:rPr lang="el-GR" sz="1800" b="1" dirty="0"/>
              <a:t>β</a:t>
            </a:r>
            <a:endParaRPr lang="en-IN" b="1" dirty="0">
              <a:latin typeface="Maiandra GD" panose="020E0502030308020204" pitchFamily="34" charset="0"/>
            </a:endParaRPr>
          </a:p>
        </p:txBody>
      </p:sp>
      <p:sp>
        <p:nvSpPr>
          <p:cNvPr id="30" name="TextBox 29">
            <a:extLst>
              <a:ext uri="{FF2B5EF4-FFF2-40B4-BE49-F238E27FC236}">
                <a16:creationId xmlns:a16="http://schemas.microsoft.com/office/drawing/2014/main" id="{BEF74ADF-CBD1-47B8-9F72-5A9E87A20310}"/>
              </a:ext>
            </a:extLst>
          </p:cNvPr>
          <p:cNvSpPr txBox="1"/>
          <p:nvPr/>
        </p:nvSpPr>
        <p:spPr>
          <a:xfrm>
            <a:off x="3755395" y="2435904"/>
            <a:ext cx="311304" cy="369332"/>
          </a:xfrm>
          <a:prstGeom prst="rect">
            <a:avLst/>
          </a:prstGeom>
          <a:noFill/>
        </p:spPr>
        <p:txBody>
          <a:bodyPr wrap="square" rtlCol="0">
            <a:spAutoFit/>
          </a:bodyPr>
          <a:lstStyle/>
          <a:p>
            <a:r>
              <a:rPr lang="el-GR" sz="1800" b="1" i="0">
                <a:solidFill>
                  <a:srgbClr val="222222"/>
                </a:solidFill>
                <a:effectLst/>
                <a:latin typeface="arial" panose="020B0604020202020204" pitchFamily="34" charset="0"/>
              </a:rPr>
              <a:t>γ</a:t>
            </a:r>
            <a:endParaRPr lang="en-IN" b="1" dirty="0">
              <a:latin typeface="Maiandra GD" panose="020E0502030308020204" pitchFamily="34" charset="0"/>
            </a:endParaRPr>
          </a:p>
        </p:txBody>
      </p:sp>
      <p:sp>
        <p:nvSpPr>
          <p:cNvPr id="31" name="TextBox 30">
            <a:extLst>
              <a:ext uri="{FF2B5EF4-FFF2-40B4-BE49-F238E27FC236}">
                <a16:creationId xmlns:a16="http://schemas.microsoft.com/office/drawing/2014/main" id="{EBC79CA5-5D41-470B-AA4D-04D4669E7DC8}"/>
              </a:ext>
            </a:extLst>
          </p:cNvPr>
          <p:cNvSpPr txBox="1"/>
          <p:nvPr/>
        </p:nvSpPr>
        <p:spPr>
          <a:xfrm>
            <a:off x="2564372" y="2759603"/>
            <a:ext cx="1958009" cy="369332"/>
          </a:xfrm>
          <a:prstGeom prst="rect">
            <a:avLst/>
          </a:prstGeom>
          <a:noFill/>
        </p:spPr>
        <p:txBody>
          <a:bodyPr wrap="square" rtlCol="0">
            <a:spAutoFit/>
          </a:bodyPr>
          <a:lstStyle/>
          <a:p>
            <a:r>
              <a:rPr lang="en-US" b="1" dirty="0">
                <a:latin typeface="Maiandra GD" panose="020E0502030308020204" pitchFamily="34" charset="0"/>
              </a:rPr>
              <a:t>A       B      C</a:t>
            </a:r>
            <a:endParaRPr lang="en-IN" b="1" dirty="0">
              <a:latin typeface="Maiandra GD" panose="020E0502030308020204" pitchFamily="34" charset="0"/>
            </a:endParaRPr>
          </a:p>
        </p:txBody>
      </p:sp>
      <p:sp>
        <p:nvSpPr>
          <p:cNvPr id="32" name="TextBox 31">
            <a:extLst>
              <a:ext uri="{FF2B5EF4-FFF2-40B4-BE49-F238E27FC236}">
                <a16:creationId xmlns:a16="http://schemas.microsoft.com/office/drawing/2014/main" id="{7C0B6D30-F909-4E82-A679-8EC1E9327FAF}"/>
              </a:ext>
            </a:extLst>
          </p:cNvPr>
          <p:cNvSpPr txBox="1"/>
          <p:nvPr/>
        </p:nvSpPr>
        <p:spPr>
          <a:xfrm>
            <a:off x="2907869" y="2608834"/>
            <a:ext cx="340158" cy="369332"/>
          </a:xfrm>
          <a:prstGeom prst="rect">
            <a:avLst/>
          </a:prstGeom>
          <a:noFill/>
        </p:spPr>
        <p:txBody>
          <a:bodyPr wrap="none" rtlCol="0">
            <a:spAutoFit/>
          </a:bodyPr>
          <a:lstStyle/>
          <a:p>
            <a:r>
              <a:rPr lang="en-US" b="1" dirty="0">
                <a:latin typeface="Maiandra GD" panose="020E0502030308020204" pitchFamily="34" charset="0"/>
              </a:rPr>
              <a:t>+</a:t>
            </a:r>
            <a:endParaRPr lang="en-IN" b="1" dirty="0">
              <a:latin typeface="Maiandra GD" panose="020E0502030308020204" pitchFamily="34" charset="0"/>
            </a:endParaRPr>
          </a:p>
        </p:txBody>
      </p:sp>
      <p:sp>
        <p:nvSpPr>
          <p:cNvPr id="35" name="TextBox 34">
            <a:extLst>
              <a:ext uri="{FF2B5EF4-FFF2-40B4-BE49-F238E27FC236}">
                <a16:creationId xmlns:a16="http://schemas.microsoft.com/office/drawing/2014/main" id="{AA11D487-3594-430A-851B-BC5FD6616C9B}"/>
              </a:ext>
            </a:extLst>
          </p:cNvPr>
          <p:cNvSpPr txBox="1"/>
          <p:nvPr/>
        </p:nvSpPr>
        <p:spPr>
          <a:xfrm>
            <a:off x="3497657" y="2658656"/>
            <a:ext cx="257738" cy="369332"/>
          </a:xfrm>
          <a:prstGeom prst="rect">
            <a:avLst/>
          </a:prstGeom>
          <a:noFill/>
        </p:spPr>
        <p:txBody>
          <a:bodyPr wrap="square" rtlCol="0">
            <a:spAutoFit/>
          </a:bodyPr>
          <a:lstStyle/>
          <a:p>
            <a:r>
              <a:rPr lang="en-US" b="1" dirty="0">
                <a:latin typeface="Maiandra GD" panose="020E0502030308020204" pitchFamily="34" charset="0"/>
              </a:rPr>
              <a:t>-</a:t>
            </a:r>
            <a:endParaRPr lang="en-IN" b="1" dirty="0">
              <a:latin typeface="Maiandra GD" panose="020E0502030308020204" pitchFamily="34" charset="0"/>
            </a:endParaRPr>
          </a:p>
        </p:txBody>
      </p:sp>
    </p:spTree>
    <p:extLst>
      <p:ext uri="{BB962C8B-B14F-4D97-AF65-F5344CB8AC3E}">
        <p14:creationId xmlns:p14="http://schemas.microsoft.com/office/powerpoint/2010/main" val="1251296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D8BB96-EDB7-4DDA-9464-1F79E43D3508}"/>
              </a:ext>
            </a:extLst>
          </p:cNvPr>
          <p:cNvSpPr/>
          <p:nvPr/>
        </p:nvSpPr>
        <p:spPr>
          <a:xfrm>
            <a:off x="281371" y="237184"/>
            <a:ext cx="2831737" cy="523220"/>
          </a:xfrm>
          <a:prstGeom prst="rect">
            <a:avLst/>
          </a:prstGeom>
        </p:spPr>
        <p:txBody>
          <a:bodyPr wrap="none">
            <a:spAutoFit/>
          </a:bodyPr>
          <a:lstStyle/>
          <a:p>
            <a:r>
              <a:rPr lang="en-IN" sz="2800" b="1" spc="-40" dirty="0">
                <a:solidFill>
                  <a:srgbClr val="0070C0"/>
                </a:solidFill>
                <a:effectLst>
                  <a:outerShdw blurRad="38100" dist="38100" dir="2700000" algn="tl">
                    <a:srgbClr val="000000">
                      <a:alpha val="43137"/>
                    </a:srgbClr>
                  </a:outerShdw>
                </a:effectLst>
                <a:latin typeface="Maiandra GD" panose="020E0502030308020204" pitchFamily="34" charset="0"/>
                <a:cs typeface="Calibri Light"/>
              </a:rPr>
              <a:t>Significant</a:t>
            </a:r>
            <a:r>
              <a:rPr lang="en-IN" sz="2800" b="1" spc="-125" dirty="0">
                <a:solidFill>
                  <a:srgbClr val="0070C0"/>
                </a:solidFill>
                <a:effectLst>
                  <a:outerShdw blurRad="38100" dist="38100" dir="2700000" algn="tl">
                    <a:srgbClr val="000000">
                      <a:alpha val="43137"/>
                    </a:srgbClr>
                  </a:outerShdw>
                </a:effectLst>
                <a:latin typeface="Maiandra GD" panose="020E0502030308020204" pitchFamily="34" charset="0"/>
                <a:cs typeface="Calibri Light"/>
              </a:rPr>
              <a:t> </a:t>
            </a:r>
            <a:r>
              <a:rPr lang="en-IN" sz="2800" b="1" spc="-40" dirty="0">
                <a:solidFill>
                  <a:srgbClr val="0070C0"/>
                </a:solidFill>
                <a:effectLst>
                  <a:outerShdw blurRad="38100" dist="38100" dir="2700000" algn="tl">
                    <a:srgbClr val="000000">
                      <a:alpha val="43137"/>
                    </a:srgbClr>
                  </a:outerShdw>
                </a:effectLst>
                <a:latin typeface="Maiandra GD" panose="020E0502030308020204" pitchFamily="34" charset="0"/>
                <a:cs typeface="Calibri Light"/>
              </a:rPr>
              <a:t>Figures</a:t>
            </a:r>
            <a:endParaRPr lang="en-IN" sz="2800" b="1" dirty="0">
              <a:solidFill>
                <a:srgbClr val="0070C0"/>
              </a:solidFill>
              <a:effectLst>
                <a:outerShdw blurRad="38100" dist="38100" dir="2700000" algn="tl">
                  <a:srgbClr val="000000">
                    <a:alpha val="43137"/>
                  </a:srgbClr>
                </a:outerShdw>
              </a:effectLst>
              <a:latin typeface="Maiandra GD" panose="020E0502030308020204" pitchFamily="34" charset="0"/>
            </a:endParaRPr>
          </a:p>
        </p:txBody>
      </p:sp>
      <p:sp>
        <p:nvSpPr>
          <p:cNvPr id="3" name="Rectangle 2">
            <a:extLst>
              <a:ext uri="{FF2B5EF4-FFF2-40B4-BE49-F238E27FC236}">
                <a16:creationId xmlns:a16="http://schemas.microsoft.com/office/drawing/2014/main" id="{61A4D45D-3687-4093-A540-4DBC8B4CC9B2}"/>
              </a:ext>
            </a:extLst>
          </p:cNvPr>
          <p:cNvSpPr/>
          <p:nvPr/>
        </p:nvSpPr>
        <p:spPr>
          <a:xfrm>
            <a:off x="281370" y="1059747"/>
            <a:ext cx="11605829" cy="4779770"/>
          </a:xfrm>
          <a:prstGeom prst="rect">
            <a:avLst/>
          </a:prstGeom>
        </p:spPr>
        <p:txBody>
          <a:bodyPr wrap="square">
            <a:spAutoFit/>
          </a:bodyPr>
          <a:lstStyle/>
          <a:p>
            <a:pPr marL="241300" marR="6350" indent="-228600" algn="just">
              <a:lnSpc>
                <a:spcPts val="3020"/>
              </a:lnSpc>
              <a:spcBef>
                <a:spcPts val="480"/>
              </a:spcBef>
              <a:buFont typeface="Arial"/>
              <a:buChar char="•"/>
              <a:tabLst>
                <a:tab pos="241300" algn="l"/>
              </a:tabLst>
            </a:pPr>
            <a:r>
              <a:rPr lang="en-US" sz="2400" b="1" spc="-5" dirty="0">
                <a:solidFill>
                  <a:srgbClr val="9A368C"/>
                </a:solidFill>
                <a:latin typeface="Maiandra GD" panose="020E0502030308020204" pitchFamily="34" charset="0"/>
                <a:cs typeface="Calibri"/>
              </a:rPr>
              <a:t>A </a:t>
            </a:r>
            <a:r>
              <a:rPr lang="en-US" sz="2400" b="1" spc="-15" dirty="0">
                <a:solidFill>
                  <a:srgbClr val="9A368C"/>
                </a:solidFill>
                <a:latin typeface="Maiandra GD" panose="020E0502030308020204" pitchFamily="34" charset="0"/>
                <a:cs typeface="Calibri"/>
              </a:rPr>
              <a:t>figure </a:t>
            </a:r>
            <a:r>
              <a:rPr lang="en-US" sz="2400" b="1" spc="-5" dirty="0">
                <a:solidFill>
                  <a:srgbClr val="9A368C"/>
                </a:solidFill>
                <a:latin typeface="Maiandra GD" panose="020E0502030308020204" pitchFamily="34" charset="0"/>
                <a:cs typeface="Calibri"/>
              </a:rPr>
              <a:t>of </a:t>
            </a:r>
            <a:r>
              <a:rPr lang="en-US" sz="2400" b="1" spc="-10" dirty="0">
                <a:solidFill>
                  <a:srgbClr val="9A368C"/>
                </a:solidFill>
                <a:latin typeface="Maiandra GD" panose="020E0502030308020204" pitchFamily="34" charset="0"/>
                <a:cs typeface="Calibri"/>
              </a:rPr>
              <a:t>digit denotes </a:t>
            </a:r>
            <a:r>
              <a:rPr lang="en-US" sz="2400" b="1" spc="-20" dirty="0">
                <a:solidFill>
                  <a:srgbClr val="9A368C"/>
                </a:solidFill>
                <a:latin typeface="Maiandra GD" panose="020E0502030308020204" pitchFamily="34" charset="0"/>
                <a:cs typeface="Calibri"/>
              </a:rPr>
              <a:t>any </a:t>
            </a:r>
            <a:r>
              <a:rPr lang="en-US" sz="2400" b="1" spc="-5" dirty="0">
                <a:solidFill>
                  <a:srgbClr val="9A368C"/>
                </a:solidFill>
                <a:latin typeface="Maiandra GD" panose="020E0502030308020204" pitchFamily="34" charset="0"/>
                <a:cs typeface="Calibri"/>
              </a:rPr>
              <a:t>one of the </a:t>
            </a:r>
            <a:r>
              <a:rPr lang="en-US" sz="2400" b="1" spc="-20" dirty="0">
                <a:solidFill>
                  <a:srgbClr val="9A368C"/>
                </a:solidFill>
                <a:latin typeface="Maiandra GD" panose="020E0502030308020204" pitchFamily="34" charset="0"/>
                <a:cs typeface="Calibri"/>
              </a:rPr>
              <a:t>ten </a:t>
            </a:r>
            <a:r>
              <a:rPr lang="en-US" sz="2400" b="1" spc="-15" dirty="0">
                <a:solidFill>
                  <a:srgbClr val="9A368C"/>
                </a:solidFill>
                <a:latin typeface="Maiandra GD" panose="020E0502030308020204" pitchFamily="34" charset="0"/>
                <a:cs typeface="Calibri"/>
              </a:rPr>
              <a:t>numerals </a:t>
            </a:r>
            <a:r>
              <a:rPr lang="en-US" sz="2400" b="1" dirty="0">
                <a:solidFill>
                  <a:srgbClr val="9A368C"/>
                </a:solidFill>
                <a:latin typeface="Maiandra GD" panose="020E0502030308020204" pitchFamily="34" charset="0"/>
                <a:cs typeface="Calibri"/>
              </a:rPr>
              <a:t>(0,1,2,3,4,5,6,7,8,9).  </a:t>
            </a:r>
            <a:r>
              <a:rPr lang="en-US" sz="2400" b="1" spc="-5" dirty="0">
                <a:solidFill>
                  <a:srgbClr val="9A368C"/>
                </a:solidFill>
                <a:latin typeface="Maiandra GD" panose="020E0502030308020204" pitchFamily="34" charset="0"/>
                <a:cs typeface="Calibri"/>
              </a:rPr>
              <a:t>A </a:t>
            </a:r>
            <a:r>
              <a:rPr lang="en-US" sz="2400" b="1" spc="-10" dirty="0">
                <a:solidFill>
                  <a:srgbClr val="9A368C"/>
                </a:solidFill>
                <a:latin typeface="Maiandra GD" panose="020E0502030308020204" pitchFamily="34" charset="0"/>
                <a:cs typeface="Calibri"/>
              </a:rPr>
              <a:t>digit </a:t>
            </a:r>
            <a:r>
              <a:rPr lang="en-US" sz="2400" b="1" spc="-5" dirty="0">
                <a:solidFill>
                  <a:srgbClr val="9A368C"/>
                </a:solidFill>
                <a:latin typeface="Maiandra GD" panose="020E0502030308020204" pitchFamily="34" charset="0"/>
                <a:cs typeface="Calibri"/>
              </a:rPr>
              <a:t>alone or </a:t>
            </a:r>
            <a:r>
              <a:rPr lang="en-US" sz="2400" b="1" spc="-10" dirty="0">
                <a:solidFill>
                  <a:srgbClr val="9A368C"/>
                </a:solidFill>
                <a:latin typeface="Maiandra GD" panose="020E0502030308020204" pitchFamily="34" charset="0"/>
                <a:cs typeface="Calibri"/>
              </a:rPr>
              <a:t>in combination serves </a:t>
            </a:r>
            <a:r>
              <a:rPr lang="en-US" sz="2400" b="1" spc="-15" dirty="0">
                <a:solidFill>
                  <a:srgbClr val="9A368C"/>
                </a:solidFill>
                <a:latin typeface="Maiandra GD" panose="020E0502030308020204" pitchFamily="34" charset="0"/>
                <a:cs typeface="Calibri"/>
              </a:rPr>
              <a:t>to </a:t>
            </a:r>
            <a:r>
              <a:rPr lang="en-US" sz="2400" b="1" spc="-20" dirty="0">
                <a:solidFill>
                  <a:srgbClr val="9A368C"/>
                </a:solidFill>
                <a:latin typeface="Maiandra GD" panose="020E0502030308020204" pitchFamily="34" charset="0"/>
                <a:cs typeface="Calibri"/>
              </a:rPr>
              <a:t>express </a:t>
            </a:r>
            <a:r>
              <a:rPr lang="en-US" sz="2400" b="1" spc="-5" dirty="0">
                <a:solidFill>
                  <a:srgbClr val="9A368C"/>
                </a:solidFill>
                <a:latin typeface="Maiandra GD" panose="020E0502030308020204" pitchFamily="34" charset="0"/>
                <a:cs typeface="Calibri"/>
              </a:rPr>
              <a:t>a</a:t>
            </a:r>
            <a:r>
              <a:rPr lang="en-US" sz="2400" b="1" spc="210" dirty="0">
                <a:solidFill>
                  <a:srgbClr val="9A368C"/>
                </a:solidFill>
                <a:latin typeface="Maiandra GD" panose="020E0502030308020204" pitchFamily="34" charset="0"/>
                <a:cs typeface="Calibri"/>
              </a:rPr>
              <a:t> </a:t>
            </a:r>
            <a:r>
              <a:rPr lang="en-US" sz="2400" b="1" spc="-50" dirty="0">
                <a:solidFill>
                  <a:srgbClr val="9A368C"/>
                </a:solidFill>
                <a:latin typeface="Maiandra GD" panose="020E0502030308020204" pitchFamily="34" charset="0"/>
                <a:cs typeface="Calibri"/>
              </a:rPr>
              <a:t>number.</a:t>
            </a:r>
            <a:endParaRPr lang="en-US" sz="2400" b="1" dirty="0">
              <a:solidFill>
                <a:srgbClr val="9A368C"/>
              </a:solidFill>
              <a:latin typeface="Maiandra GD" panose="020E0502030308020204" pitchFamily="34" charset="0"/>
              <a:cs typeface="Calibri"/>
            </a:endParaRPr>
          </a:p>
          <a:p>
            <a:pPr marL="241300" marR="6985" indent="-228600" algn="just">
              <a:lnSpc>
                <a:spcPts val="3020"/>
              </a:lnSpc>
              <a:spcBef>
                <a:spcPts val="1015"/>
              </a:spcBef>
              <a:buFont typeface="Arial"/>
              <a:buChar char="•"/>
              <a:tabLst>
                <a:tab pos="241300" algn="l"/>
              </a:tabLst>
            </a:pPr>
            <a:r>
              <a:rPr lang="en-US" sz="2400" b="1" spc="-5" dirty="0">
                <a:solidFill>
                  <a:srgbClr val="9A368C"/>
                </a:solidFill>
                <a:latin typeface="Maiandra GD" panose="020E0502030308020204" pitchFamily="34" charset="0"/>
                <a:cs typeface="Calibri"/>
              </a:rPr>
              <a:t>A </a:t>
            </a:r>
            <a:r>
              <a:rPr lang="en-US" sz="2400" b="1" spc="-10" dirty="0">
                <a:solidFill>
                  <a:srgbClr val="9A368C"/>
                </a:solidFill>
                <a:latin typeface="Maiandra GD" panose="020E0502030308020204" pitchFamily="34" charset="0"/>
                <a:cs typeface="Calibri"/>
              </a:rPr>
              <a:t>significant </a:t>
            </a:r>
            <a:r>
              <a:rPr lang="en-US" sz="2400" b="1" spc="-15" dirty="0">
                <a:solidFill>
                  <a:srgbClr val="9A368C"/>
                </a:solidFill>
                <a:latin typeface="Maiandra GD" panose="020E0502030308020204" pitchFamily="34" charset="0"/>
                <a:cs typeface="Calibri"/>
              </a:rPr>
              <a:t>figure </a:t>
            </a:r>
            <a:r>
              <a:rPr lang="en-US" sz="2400" b="1" dirty="0">
                <a:solidFill>
                  <a:srgbClr val="9A368C"/>
                </a:solidFill>
                <a:latin typeface="Maiandra GD" panose="020E0502030308020204" pitchFamily="34" charset="0"/>
                <a:cs typeface="Calibri"/>
              </a:rPr>
              <a:t>is </a:t>
            </a:r>
            <a:r>
              <a:rPr lang="en-US" sz="2400" b="1" spc="-5" dirty="0">
                <a:solidFill>
                  <a:srgbClr val="9A368C"/>
                </a:solidFill>
                <a:latin typeface="Maiandra GD" panose="020E0502030308020204" pitchFamily="34" charset="0"/>
                <a:cs typeface="Calibri"/>
              </a:rPr>
              <a:t>a </a:t>
            </a:r>
            <a:r>
              <a:rPr lang="en-US" sz="2400" b="1" spc="-10" dirty="0">
                <a:solidFill>
                  <a:srgbClr val="9A368C"/>
                </a:solidFill>
                <a:latin typeface="Maiandra GD" panose="020E0502030308020204" pitchFamily="34" charset="0"/>
                <a:cs typeface="Calibri"/>
              </a:rPr>
              <a:t>digit </a:t>
            </a:r>
            <a:r>
              <a:rPr lang="en-US" sz="2400" b="1" spc="-15" dirty="0">
                <a:solidFill>
                  <a:srgbClr val="9A368C"/>
                </a:solidFill>
                <a:latin typeface="Maiandra GD" panose="020E0502030308020204" pitchFamily="34" charset="0"/>
                <a:cs typeface="Calibri"/>
              </a:rPr>
              <a:t>having </a:t>
            </a:r>
            <a:r>
              <a:rPr lang="en-US" sz="2400" b="1" spc="-10" dirty="0">
                <a:solidFill>
                  <a:srgbClr val="9A368C"/>
                </a:solidFill>
                <a:latin typeface="Maiandra GD" panose="020E0502030308020204" pitchFamily="34" charset="0"/>
                <a:cs typeface="Calibri"/>
              </a:rPr>
              <a:t>some </a:t>
            </a:r>
            <a:r>
              <a:rPr lang="en-US" sz="2400" b="1" spc="-15" dirty="0">
                <a:solidFill>
                  <a:srgbClr val="9A368C"/>
                </a:solidFill>
                <a:latin typeface="Maiandra GD" panose="020E0502030308020204" pitchFamily="34" charset="0"/>
                <a:cs typeface="Calibri"/>
              </a:rPr>
              <a:t>practical </a:t>
            </a:r>
            <a:r>
              <a:rPr lang="en-US" sz="2400" b="1" dirty="0">
                <a:solidFill>
                  <a:srgbClr val="9A368C"/>
                </a:solidFill>
                <a:latin typeface="Maiandra GD" panose="020E0502030308020204" pitchFamily="34" charset="0"/>
                <a:cs typeface="Calibri"/>
              </a:rPr>
              <a:t>meaning, </a:t>
            </a:r>
            <a:r>
              <a:rPr lang="en-US" sz="2400" b="1" i="1" spc="-5" dirty="0">
                <a:solidFill>
                  <a:srgbClr val="9A368C"/>
                </a:solidFill>
                <a:latin typeface="Maiandra GD" panose="020E0502030308020204" pitchFamily="34" charset="0"/>
                <a:cs typeface="Calibri"/>
              </a:rPr>
              <a:t>i.e. </a:t>
            </a:r>
            <a:r>
              <a:rPr lang="en-US" sz="2400" b="1" spc="-10" dirty="0">
                <a:solidFill>
                  <a:srgbClr val="9A368C"/>
                </a:solidFill>
                <a:latin typeface="Maiandra GD" panose="020E0502030308020204" pitchFamily="34" charset="0"/>
                <a:cs typeface="Calibri"/>
              </a:rPr>
              <a:t>it is </a:t>
            </a:r>
            <a:r>
              <a:rPr lang="en-US" sz="2400" b="1" spc="-5" dirty="0">
                <a:solidFill>
                  <a:srgbClr val="9A368C"/>
                </a:solidFill>
                <a:latin typeface="Maiandra GD" panose="020E0502030308020204" pitchFamily="34" charset="0"/>
                <a:cs typeface="Calibri"/>
              </a:rPr>
              <a:t>a </a:t>
            </a:r>
            <a:r>
              <a:rPr lang="en-US" sz="2400" b="1" spc="-10" dirty="0">
                <a:solidFill>
                  <a:srgbClr val="9A368C"/>
                </a:solidFill>
                <a:latin typeface="Maiandra GD" panose="020E0502030308020204" pitchFamily="34" charset="0"/>
                <a:cs typeface="Calibri"/>
              </a:rPr>
              <a:t>digit,  </a:t>
            </a:r>
            <a:r>
              <a:rPr lang="en-US" sz="2400" b="1" spc="-5" dirty="0">
                <a:solidFill>
                  <a:srgbClr val="9A368C"/>
                </a:solidFill>
                <a:latin typeface="Maiandra GD" panose="020E0502030308020204" pitchFamily="34" charset="0"/>
                <a:cs typeface="Calibri"/>
              </a:rPr>
              <a:t>which </a:t>
            </a:r>
            <a:r>
              <a:rPr lang="en-US" sz="2400" b="1" spc="-10" dirty="0">
                <a:solidFill>
                  <a:srgbClr val="9A368C"/>
                </a:solidFill>
                <a:latin typeface="Maiandra GD" panose="020E0502030308020204" pitchFamily="34" charset="0"/>
                <a:cs typeface="Calibri"/>
              </a:rPr>
              <a:t>denotes </a:t>
            </a:r>
            <a:r>
              <a:rPr lang="en-US" sz="2400" b="1" spc="-5" dirty="0">
                <a:solidFill>
                  <a:srgbClr val="9A368C"/>
                </a:solidFill>
                <a:latin typeface="Maiandra GD" panose="020E0502030308020204" pitchFamily="34" charset="0"/>
                <a:cs typeface="Calibri"/>
              </a:rPr>
              <a:t>the </a:t>
            </a:r>
            <a:r>
              <a:rPr lang="en-US" sz="2400" b="1" spc="-10" dirty="0">
                <a:solidFill>
                  <a:srgbClr val="9A368C"/>
                </a:solidFill>
                <a:latin typeface="Maiandra GD" panose="020E0502030308020204" pitchFamily="34" charset="0"/>
                <a:cs typeface="Calibri"/>
              </a:rPr>
              <a:t>amount </a:t>
            </a:r>
            <a:r>
              <a:rPr lang="en-US" sz="2400" b="1" spc="-5" dirty="0">
                <a:solidFill>
                  <a:srgbClr val="9A368C"/>
                </a:solidFill>
                <a:latin typeface="Maiandra GD" panose="020E0502030308020204" pitchFamily="34" charset="0"/>
                <a:cs typeface="Calibri"/>
              </a:rPr>
              <a:t>of the </a:t>
            </a:r>
            <a:r>
              <a:rPr lang="en-US" sz="2400" b="1" spc="-10" dirty="0">
                <a:solidFill>
                  <a:srgbClr val="9A368C"/>
                </a:solidFill>
                <a:latin typeface="Maiandra GD" panose="020E0502030308020204" pitchFamily="34" charset="0"/>
                <a:cs typeface="Calibri"/>
              </a:rPr>
              <a:t>quantity in </a:t>
            </a:r>
            <a:r>
              <a:rPr lang="en-US" sz="2400" b="1" spc="-5" dirty="0">
                <a:solidFill>
                  <a:srgbClr val="9A368C"/>
                </a:solidFill>
                <a:latin typeface="Maiandra GD" panose="020E0502030308020204" pitchFamily="34" charset="0"/>
                <a:cs typeface="Calibri"/>
              </a:rPr>
              <a:t>the place </a:t>
            </a:r>
            <a:r>
              <a:rPr lang="en-US" sz="2400" b="1" spc="-10" dirty="0">
                <a:solidFill>
                  <a:srgbClr val="9A368C"/>
                </a:solidFill>
                <a:latin typeface="Maiandra GD" panose="020E0502030308020204" pitchFamily="34" charset="0"/>
                <a:cs typeface="Calibri"/>
              </a:rPr>
              <a:t>in </a:t>
            </a:r>
            <a:r>
              <a:rPr lang="en-US" sz="2400" b="1" spc="-5" dirty="0">
                <a:solidFill>
                  <a:srgbClr val="9A368C"/>
                </a:solidFill>
                <a:latin typeface="Maiandra GD" panose="020E0502030308020204" pitchFamily="34" charset="0"/>
                <a:cs typeface="Calibri"/>
              </a:rPr>
              <a:t>which </a:t>
            </a:r>
            <a:r>
              <a:rPr lang="en-US" sz="2400" b="1" spc="-10" dirty="0">
                <a:solidFill>
                  <a:srgbClr val="9A368C"/>
                </a:solidFill>
                <a:latin typeface="Maiandra GD" panose="020E0502030308020204" pitchFamily="34" charset="0"/>
                <a:cs typeface="Calibri"/>
              </a:rPr>
              <a:t>it</a:t>
            </a:r>
            <a:r>
              <a:rPr lang="en-US" sz="2400" b="1" spc="270" dirty="0">
                <a:solidFill>
                  <a:srgbClr val="9A368C"/>
                </a:solidFill>
                <a:latin typeface="Maiandra GD" panose="020E0502030308020204" pitchFamily="34" charset="0"/>
                <a:cs typeface="Calibri"/>
              </a:rPr>
              <a:t> </a:t>
            </a:r>
            <a:r>
              <a:rPr lang="en-US" sz="2400" b="1" spc="-15" dirty="0">
                <a:solidFill>
                  <a:srgbClr val="9A368C"/>
                </a:solidFill>
                <a:latin typeface="Maiandra GD" panose="020E0502030308020204" pitchFamily="34" charset="0"/>
                <a:cs typeface="Calibri"/>
              </a:rPr>
              <a:t>stands.</a:t>
            </a:r>
            <a:endParaRPr lang="en-US" sz="2400" b="1" dirty="0">
              <a:solidFill>
                <a:srgbClr val="9A368C"/>
              </a:solidFill>
              <a:latin typeface="Maiandra GD" panose="020E0502030308020204" pitchFamily="34" charset="0"/>
              <a:cs typeface="Calibri"/>
            </a:endParaRPr>
          </a:p>
          <a:p>
            <a:pPr marL="241300" marR="5080" indent="-228600" algn="just">
              <a:lnSpc>
                <a:spcPts val="3020"/>
              </a:lnSpc>
              <a:spcBef>
                <a:spcPts val="1005"/>
              </a:spcBef>
              <a:buFont typeface="Arial"/>
              <a:buChar char="•"/>
              <a:tabLst>
                <a:tab pos="241300" algn="l"/>
              </a:tabLst>
            </a:pPr>
            <a:r>
              <a:rPr lang="en-US" sz="2400" b="1" spc="-20" dirty="0">
                <a:solidFill>
                  <a:srgbClr val="9A368C"/>
                </a:solidFill>
                <a:latin typeface="Maiandra GD" panose="020E0502030308020204" pitchFamily="34" charset="0"/>
                <a:cs typeface="Calibri"/>
              </a:rPr>
              <a:t>For example </a:t>
            </a:r>
            <a:r>
              <a:rPr lang="en-US" sz="2400" b="1" spc="-10" dirty="0">
                <a:solidFill>
                  <a:srgbClr val="9A368C"/>
                </a:solidFill>
                <a:latin typeface="Maiandra GD" panose="020E0502030308020204" pitchFamily="34" charset="0"/>
                <a:cs typeface="Calibri"/>
              </a:rPr>
              <a:t>in </a:t>
            </a:r>
            <a:r>
              <a:rPr lang="en-US" sz="2400" b="1" dirty="0">
                <a:solidFill>
                  <a:srgbClr val="9A368C"/>
                </a:solidFill>
                <a:latin typeface="Maiandra GD" panose="020E0502030308020204" pitchFamily="34" charset="0"/>
                <a:cs typeface="Calibri"/>
              </a:rPr>
              <a:t>0.456, 4.56 </a:t>
            </a:r>
            <a:r>
              <a:rPr lang="en-US" sz="2400" b="1" spc="-5" dirty="0">
                <a:solidFill>
                  <a:srgbClr val="9A368C"/>
                </a:solidFill>
                <a:latin typeface="Maiandra GD" panose="020E0502030308020204" pitchFamily="34" charset="0"/>
                <a:cs typeface="Calibri"/>
              </a:rPr>
              <a:t>and </a:t>
            </a:r>
            <a:r>
              <a:rPr lang="en-US" sz="2400" b="1" dirty="0">
                <a:solidFill>
                  <a:srgbClr val="9A368C"/>
                </a:solidFill>
                <a:latin typeface="Maiandra GD" panose="020E0502030308020204" pitchFamily="34" charset="0"/>
                <a:cs typeface="Calibri"/>
              </a:rPr>
              <a:t>456 </a:t>
            </a:r>
            <a:r>
              <a:rPr lang="en-US" sz="2400" b="1" spc="-10" dirty="0">
                <a:solidFill>
                  <a:srgbClr val="9A368C"/>
                </a:solidFill>
                <a:latin typeface="Maiandra GD" panose="020E0502030308020204" pitchFamily="34" charset="0"/>
                <a:cs typeface="Calibri"/>
              </a:rPr>
              <a:t>there </a:t>
            </a:r>
            <a:r>
              <a:rPr lang="en-US" sz="2400" b="1" spc="-15" dirty="0">
                <a:solidFill>
                  <a:srgbClr val="9A368C"/>
                </a:solidFill>
                <a:latin typeface="Maiandra GD" panose="020E0502030308020204" pitchFamily="34" charset="0"/>
                <a:cs typeface="Calibri"/>
              </a:rPr>
              <a:t>are </a:t>
            </a:r>
            <a:r>
              <a:rPr lang="en-US" sz="2400" b="1" spc="-10" dirty="0">
                <a:solidFill>
                  <a:srgbClr val="9A368C"/>
                </a:solidFill>
                <a:latin typeface="Maiandra GD" panose="020E0502030308020204" pitchFamily="34" charset="0"/>
                <a:cs typeface="Calibri"/>
              </a:rPr>
              <a:t>three significant </a:t>
            </a:r>
            <a:r>
              <a:rPr lang="en-US" sz="2400" b="1" spc="-15" dirty="0">
                <a:solidFill>
                  <a:srgbClr val="9A368C"/>
                </a:solidFill>
                <a:latin typeface="Maiandra GD" panose="020E0502030308020204" pitchFamily="34" charset="0"/>
                <a:cs typeface="Calibri"/>
              </a:rPr>
              <a:t>figures </a:t>
            </a:r>
            <a:r>
              <a:rPr lang="en-US" sz="2400" b="1" dirty="0">
                <a:solidFill>
                  <a:srgbClr val="9A368C"/>
                </a:solidFill>
                <a:latin typeface="Maiandra GD" panose="020E0502030308020204" pitchFamily="34" charset="0"/>
                <a:cs typeface="Calibri"/>
              </a:rPr>
              <a:t>in  </a:t>
            </a:r>
            <a:r>
              <a:rPr lang="en-US" sz="2400" b="1" spc="-5" dirty="0">
                <a:solidFill>
                  <a:srgbClr val="9A368C"/>
                </a:solidFill>
                <a:latin typeface="Maiandra GD" panose="020E0502030308020204" pitchFamily="34" charset="0"/>
                <a:cs typeface="Calibri"/>
              </a:rPr>
              <a:t>each </a:t>
            </a:r>
            <a:r>
              <a:rPr lang="en-US" sz="2400" b="1" spc="-50" dirty="0">
                <a:solidFill>
                  <a:srgbClr val="9A368C"/>
                </a:solidFill>
                <a:latin typeface="Maiandra GD" panose="020E0502030308020204" pitchFamily="34" charset="0"/>
                <a:cs typeface="Calibri"/>
              </a:rPr>
              <a:t>number.</a:t>
            </a:r>
            <a:endParaRPr lang="en-US" sz="2400" b="1" dirty="0">
              <a:solidFill>
                <a:srgbClr val="9A368C"/>
              </a:solidFill>
              <a:latin typeface="Maiandra GD" panose="020E0502030308020204" pitchFamily="34" charset="0"/>
              <a:cs typeface="Calibri"/>
            </a:endParaRPr>
          </a:p>
          <a:p>
            <a:pPr marL="241300" marR="5080" indent="-228600" algn="just">
              <a:lnSpc>
                <a:spcPct val="90000"/>
              </a:lnSpc>
              <a:spcBef>
                <a:spcPts val="960"/>
              </a:spcBef>
              <a:buFont typeface="Arial"/>
              <a:buChar char="•"/>
              <a:tabLst>
                <a:tab pos="241300" algn="l"/>
              </a:tabLst>
            </a:pPr>
            <a:r>
              <a:rPr lang="en-US" sz="2400" b="1" spc="-30" dirty="0">
                <a:solidFill>
                  <a:srgbClr val="9A368C"/>
                </a:solidFill>
                <a:latin typeface="Maiandra GD" panose="020E0502030308020204" pitchFamily="34" charset="0"/>
                <a:cs typeface="Calibri"/>
              </a:rPr>
              <a:t>Zero </a:t>
            </a:r>
            <a:r>
              <a:rPr lang="en-US" sz="2400" b="1" spc="-20" dirty="0">
                <a:solidFill>
                  <a:srgbClr val="9A368C"/>
                </a:solidFill>
                <a:latin typeface="Maiandra GD" panose="020E0502030308020204" pitchFamily="34" charset="0"/>
                <a:cs typeface="Calibri"/>
              </a:rPr>
              <a:t>may </a:t>
            </a:r>
            <a:r>
              <a:rPr lang="en-US" sz="2400" b="1" spc="-5" dirty="0">
                <a:solidFill>
                  <a:srgbClr val="9A368C"/>
                </a:solidFill>
                <a:latin typeface="Maiandra GD" panose="020E0502030308020204" pitchFamily="34" charset="0"/>
                <a:cs typeface="Calibri"/>
              </a:rPr>
              <a:t>or </a:t>
            </a:r>
            <a:r>
              <a:rPr lang="en-US" sz="2400" b="1" spc="-20" dirty="0">
                <a:solidFill>
                  <a:srgbClr val="9A368C"/>
                </a:solidFill>
                <a:latin typeface="Maiandra GD" panose="020E0502030308020204" pitchFamily="34" charset="0"/>
                <a:cs typeface="Calibri"/>
              </a:rPr>
              <a:t>may </a:t>
            </a:r>
            <a:r>
              <a:rPr lang="en-US" sz="2400" b="1" spc="-5" dirty="0">
                <a:solidFill>
                  <a:srgbClr val="9A368C"/>
                </a:solidFill>
                <a:latin typeface="Maiandra GD" panose="020E0502030308020204" pitchFamily="34" charset="0"/>
                <a:cs typeface="Calibri"/>
              </a:rPr>
              <a:t>not be a </a:t>
            </a:r>
            <a:r>
              <a:rPr lang="en-US" sz="2400" b="1" spc="-10" dirty="0">
                <a:solidFill>
                  <a:srgbClr val="9A368C"/>
                </a:solidFill>
                <a:latin typeface="Maiandra GD" panose="020E0502030308020204" pitchFamily="34" charset="0"/>
                <a:cs typeface="Calibri"/>
              </a:rPr>
              <a:t>significant figure. </a:t>
            </a:r>
            <a:r>
              <a:rPr lang="en-US" sz="2400" b="1" spc="-5" dirty="0">
                <a:solidFill>
                  <a:srgbClr val="9A368C"/>
                </a:solidFill>
                <a:latin typeface="Maiandra GD" panose="020E0502030308020204" pitchFamily="34" charset="0"/>
                <a:cs typeface="Calibri"/>
              </a:rPr>
              <a:t>A </a:t>
            </a:r>
            <a:r>
              <a:rPr lang="en-US" sz="2400" b="1" spc="-35" dirty="0">
                <a:solidFill>
                  <a:srgbClr val="9A368C"/>
                </a:solidFill>
                <a:latin typeface="Maiandra GD" panose="020E0502030308020204" pitchFamily="34" charset="0"/>
                <a:cs typeface="Calibri"/>
              </a:rPr>
              <a:t>zero </a:t>
            </a:r>
            <a:r>
              <a:rPr lang="en-US" sz="2400" b="1" spc="-10" dirty="0">
                <a:solidFill>
                  <a:srgbClr val="9A368C"/>
                </a:solidFill>
                <a:latin typeface="Maiandra GD" panose="020E0502030308020204" pitchFamily="34" charset="0"/>
                <a:cs typeface="Calibri"/>
              </a:rPr>
              <a:t>is </a:t>
            </a:r>
            <a:r>
              <a:rPr lang="en-US" sz="2400" b="1" spc="-5" dirty="0">
                <a:solidFill>
                  <a:srgbClr val="9A368C"/>
                </a:solidFill>
                <a:latin typeface="Maiandra GD" panose="020E0502030308020204" pitchFamily="34" charset="0"/>
                <a:cs typeface="Calibri"/>
              </a:rPr>
              <a:t>a </a:t>
            </a:r>
            <a:r>
              <a:rPr lang="en-US" sz="2400" b="1" spc="-10" dirty="0">
                <a:solidFill>
                  <a:srgbClr val="9A368C"/>
                </a:solidFill>
                <a:latin typeface="Maiandra GD" panose="020E0502030308020204" pitchFamily="34" charset="0"/>
                <a:cs typeface="Calibri"/>
              </a:rPr>
              <a:t>significant </a:t>
            </a:r>
            <a:r>
              <a:rPr lang="en-US" sz="2400" b="1" spc="-15" dirty="0">
                <a:solidFill>
                  <a:srgbClr val="9A368C"/>
                </a:solidFill>
                <a:latin typeface="Maiandra GD" panose="020E0502030308020204" pitchFamily="34" charset="0"/>
                <a:cs typeface="Calibri"/>
              </a:rPr>
              <a:t>figure </a:t>
            </a:r>
            <a:r>
              <a:rPr lang="en-US" sz="2400" b="1" spc="600" dirty="0">
                <a:solidFill>
                  <a:srgbClr val="9A368C"/>
                </a:solidFill>
                <a:latin typeface="Maiandra GD" panose="020E0502030308020204" pitchFamily="34" charset="0"/>
                <a:cs typeface="Calibri"/>
              </a:rPr>
              <a:t> </a:t>
            </a:r>
            <a:r>
              <a:rPr lang="en-US" sz="2400" b="1" spc="-25" dirty="0">
                <a:solidFill>
                  <a:srgbClr val="9A368C"/>
                </a:solidFill>
                <a:latin typeface="Maiandra GD" panose="020E0502030308020204" pitchFamily="34" charset="0"/>
                <a:cs typeface="Calibri"/>
              </a:rPr>
              <a:t>except </a:t>
            </a:r>
            <a:r>
              <a:rPr lang="en-US" sz="2400" b="1" dirty="0">
                <a:solidFill>
                  <a:srgbClr val="9A368C"/>
                </a:solidFill>
                <a:latin typeface="Maiandra GD" panose="020E0502030308020204" pitchFamily="34" charset="0"/>
                <a:cs typeface="Calibri"/>
              </a:rPr>
              <a:t>when </a:t>
            </a:r>
            <a:r>
              <a:rPr lang="en-US" sz="2400" b="1" spc="-10" dirty="0">
                <a:solidFill>
                  <a:srgbClr val="9A368C"/>
                </a:solidFill>
                <a:latin typeface="Maiandra GD" panose="020E0502030308020204" pitchFamily="34" charset="0"/>
                <a:cs typeface="Calibri"/>
              </a:rPr>
              <a:t>it serves </a:t>
            </a:r>
            <a:r>
              <a:rPr lang="en-US" sz="2400" b="1" spc="-15" dirty="0">
                <a:solidFill>
                  <a:srgbClr val="9A368C"/>
                </a:solidFill>
                <a:latin typeface="Maiandra GD" panose="020E0502030308020204" pitchFamily="34" charset="0"/>
                <a:cs typeface="Calibri"/>
              </a:rPr>
              <a:t>to locate </a:t>
            </a:r>
            <a:r>
              <a:rPr lang="en-US" sz="2400" b="1" spc="-5" dirty="0">
                <a:solidFill>
                  <a:srgbClr val="9A368C"/>
                </a:solidFill>
                <a:latin typeface="Maiandra GD" panose="020E0502030308020204" pitchFamily="34" charset="0"/>
                <a:cs typeface="Calibri"/>
              </a:rPr>
              <a:t>the </a:t>
            </a:r>
            <a:r>
              <a:rPr lang="en-US" sz="2400" b="1" spc="-10" dirty="0">
                <a:solidFill>
                  <a:srgbClr val="9A368C"/>
                </a:solidFill>
                <a:latin typeface="Maiandra GD" panose="020E0502030308020204" pitchFamily="34" charset="0"/>
                <a:cs typeface="Calibri"/>
              </a:rPr>
              <a:t>decimal point, </a:t>
            </a:r>
            <a:r>
              <a:rPr lang="en-US" sz="2400" b="1" spc="-5" dirty="0">
                <a:solidFill>
                  <a:srgbClr val="9A368C"/>
                </a:solidFill>
                <a:latin typeface="Maiandra GD" panose="020E0502030308020204" pitchFamily="34" charset="0"/>
                <a:cs typeface="Calibri"/>
              </a:rPr>
              <a:t>while </a:t>
            </a:r>
            <a:r>
              <a:rPr lang="en-US" sz="2400" b="1" spc="-10" dirty="0">
                <a:solidFill>
                  <a:srgbClr val="9A368C"/>
                </a:solidFill>
                <a:latin typeface="Maiandra GD" panose="020E0502030308020204" pitchFamily="34" charset="0"/>
                <a:cs typeface="Calibri"/>
              </a:rPr>
              <a:t>it is </a:t>
            </a:r>
            <a:r>
              <a:rPr lang="en-US" sz="2400" b="1" spc="-5" dirty="0">
                <a:solidFill>
                  <a:srgbClr val="9A368C"/>
                </a:solidFill>
                <a:latin typeface="Maiandra GD" panose="020E0502030308020204" pitchFamily="34" charset="0"/>
                <a:cs typeface="Calibri"/>
              </a:rPr>
              <a:t>a </a:t>
            </a:r>
            <a:r>
              <a:rPr lang="en-US" sz="2400" b="1" spc="-10" dirty="0">
                <a:solidFill>
                  <a:srgbClr val="9A368C"/>
                </a:solidFill>
                <a:latin typeface="Maiandra GD" panose="020E0502030308020204" pitchFamily="34" charset="0"/>
                <a:cs typeface="Calibri"/>
              </a:rPr>
              <a:t>significant  </a:t>
            </a:r>
            <a:r>
              <a:rPr lang="en-US" sz="2400" b="1" spc="-15" dirty="0">
                <a:solidFill>
                  <a:srgbClr val="9A368C"/>
                </a:solidFill>
                <a:latin typeface="Maiandra GD" panose="020E0502030308020204" pitchFamily="34" charset="0"/>
                <a:cs typeface="Calibri"/>
              </a:rPr>
              <a:t>figure </a:t>
            </a:r>
            <a:r>
              <a:rPr lang="en-US" sz="2400" b="1" spc="-5" dirty="0">
                <a:solidFill>
                  <a:srgbClr val="9A368C"/>
                </a:solidFill>
                <a:latin typeface="Maiandra GD" panose="020E0502030308020204" pitchFamily="34" charset="0"/>
                <a:cs typeface="Calibri"/>
              </a:rPr>
              <a:t>when </a:t>
            </a:r>
            <a:r>
              <a:rPr lang="en-US" sz="2400" b="1" spc="-10" dirty="0">
                <a:solidFill>
                  <a:srgbClr val="9A368C"/>
                </a:solidFill>
                <a:latin typeface="Maiandra GD" panose="020E0502030308020204" pitchFamily="34" charset="0"/>
                <a:cs typeface="Calibri"/>
              </a:rPr>
              <a:t>it indicates that the quantity in </a:t>
            </a:r>
            <a:r>
              <a:rPr lang="en-US" sz="2400" b="1" spc="-5" dirty="0">
                <a:solidFill>
                  <a:srgbClr val="9A368C"/>
                </a:solidFill>
                <a:latin typeface="Maiandra GD" panose="020E0502030308020204" pitchFamily="34" charset="0"/>
                <a:cs typeface="Calibri"/>
              </a:rPr>
              <a:t>place </a:t>
            </a:r>
            <a:r>
              <a:rPr lang="en-US" sz="2400" b="1" spc="-10" dirty="0">
                <a:solidFill>
                  <a:srgbClr val="9A368C"/>
                </a:solidFill>
                <a:latin typeface="Maiandra GD" panose="020E0502030308020204" pitchFamily="34" charset="0"/>
                <a:cs typeface="Calibri"/>
              </a:rPr>
              <a:t>in </a:t>
            </a:r>
            <a:r>
              <a:rPr lang="en-US" sz="2400" b="1" spc="-5" dirty="0">
                <a:solidFill>
                  <a:srgbClr val="9A368C"/>
                </a:solidFill>
                <a:latin typeface="Maiandra GD" panose="020E0502030308020204" pitchFamily="34" charset="0"/>
                <a:cs typeface="Calibri"/>
              </a:rPr>
              <a:t>which </a:t>
            </a:r>
            <a:r>
              <a:rPr lang="en-US" sz="2400" b="1" i="1" dirty="0">
                <a:solidFill>
                  <a:srgbClr val="9A368C"/>
                </a:solidFill>
                <a:latin typeface="Maiandra GD" panose="020E0502030308020204" pitchFamily="34" charset="0"/>
                <a:cs typeface="Calibri"/>
              </a:rPr>
              <a:t>i.e. </a:t>
            </a:r>
            <a:r>
              <a:rPr lang="en-US" sz="2400" b="1" dirty="0">
                <a:solidFill>
                  <a:srgbClr val="9A368C"/>
                </a:solidFill>
                <a:latin typeface="Maiandra GD" panose="020E0502030308020204" pitchFamily="34" charset="0"/>
                <a:cs typeface="Calibri"/>
              </a:rPr>
              <a:t>in 1.3680  </a:t>
            </a:r>
            <a:r>
              <a:rPr lang="en-US" sz="2400" b="1" spc="-5" dirty="0">
                <a:solidFill>
                  <a:srgbClr val="9A368C"/>
                </a:solidFill>
                <a:latin typeface="Maiandra GD" panose="020E0502030308020204" pitchFamily="34" charset="0"/>
                <a:cs typeface="Calibri"/>
              </a:rPr>
              <a:t>and </a:t>
            </a:r>
            <a:r>
              <a:rPr lang="en-US" sz="2400" b="1" dirty="0">
                <a:solidFill>
                  <a:srgbClr val="9A368C"/>
                </a:solidFill>
                <a:latin typeface="Maiandra GD" panose="020E0502030308020204" pitchFamily="34" charset="0"/>
                <a:cs typeface="Calibri"/>
              </a:rPr>
              <a:t>1.0082, </a:t>
            </a:r>
            <a:r>
              <a:rPr lang="en-US" sz="2400" b="1" spc="-35" dirty="0">
                <a:solidFill>
                  <a:srgbClr val="9A368C"/>
                </a:solidFill>
                <a:latin typeface="Maiandra GD" panose="020E0502030308020204" pitchFamily="34" charset="0"/>
                <a:cs typeface="Calibri"/>
              </a:rPr>
              <a:t>zero </a:t>
            </a:r>
            <a:r>
              <a:rPr lang="en-US" sz="2400" b="1" spc="-10" dirty="0">
                <a:solidFill>
                  <a:srgbClr val="9A368C"/>
                </a:solidFill>
                <a:latin typeface="Maiandra GD" panose="020E0502030308020204" pitchFamily="34" charset="0"/>
                <a:cs typeface="Calibri"/>
              </a:rPr>
              <a:t>is significant </a:t>
            </a:r>
            <a:r>
              <a:rPr lang="en-US" sz="2400" b="1" spc="-5" dirty="0">
                <a:solidFill>
                  <a:srgbClr val="9A368C"/>
                </a:solidFill>
                <a:latin typeface="Maiandra GD" panose="020E0502030308020204" pitchFamily="34" charset="0"/>
                <a:cs typeface="Calibri"/>
              </a:rPr>
              <a:t>but </a:t>
            </a:r>
            <a:r>
              <a:rPr lang="en-US" sz="2400" b="1" spc="-10" dirty="0">
                <a:solidFill>
                  <a:srgbClr val="9A368C"/>
                </a:solidFill>
                <a:latin typeface="Maiandra GD" panose="020E0502030308020204" pitchFamily="34" charset="0"/>
                <a:cs typeface="Calibri"/>
              </a:rPr>
              <a:t>in </a:t>
            </a:r>
            <a:r>
              <a:rPr lang="en-US" sz="2400" b="1" dirty="0">
                <a:solidFill>
                  <a:srgbClr val="9A368C"/>
                </a:solidFill>
                <a:latin typeface="Maiandra GD" panose="020E0502030308020204" pitchFamily="34" charset="0"/>
                <a:cs typeface="Calibri"/>
              </a:rPr>
              <a:t>0.0035, </a:t>
            </a:r>
            <a:r>
              <a:rPr lang="en-US" sz="2400" b="1" spc="-30" dirty="0">
                <a:solidFill>
                  <a:srgbClr val="9A368C"/>
                </a:solidFill>
                <a:latin typeface="Maiandra GD" panose="020E0502030308020204" pitchFamily="34" charset="0"/>
                <a:cs typeface="Calibri"/>
              </a:rPr>
              <a:t>zeros </a:t>
            </a:r>
            <a:r>
              <a:rPr lang="en-US" sz="2400" b="1" spc="-15" dirty="0">
                <a:solidFill>
                  <a:srgbClr val="9A368C"/>
                </a:solidFill>
                <a:latin typeface="Maiandra GD" panose="020E0502030308020204" pitchFamily="34" charset="0"/>
                <a:cs typeface="Calibri"/>
              </a:rPr>
              <a:t>are </a:t>
            </a:r>
            <a:r>
              <a:rPr lang="en-US" sz="2400" b="1" spc="-5" dirty="0">
                <a:solidFill>
                  <a:srgbClr val="9A368C"/>
                </a:solidFill>
                <a:latin typeface="Maiandra GD" panose="020E0502030308020204" pitchFamily="34" charset="0"/>
                <a:cs typeface="Calibri"/>
              </a:rPr>
              <a:t>not </a:t>
            </a:r>
            <a:r>
              <a:rPr lang="en-US" sz="2400" b="1" spc="-10" dirty="0">
                <a:solidFill>
                  <a:srgbClr val="9A368C"/>
                </a:solidFill>
                <a:latin typeface="Maiandra GD" panose="020E0502030308020204" pitchFamily="34" charset="0"/>
                <a:cs typeface="Calibri"/>
              </a:rPr>
              <a:t>the significant  </a:t>
            </a:r>
            <a:r>
              <a:rPr lang="en-US" sz="2400" b="1" spc="-15" dirty="0">
                <a:solidFill>
                  <a:srgbClr val="9A368C"/>
                </a:solidFill>
                <a:latin typeface="Maiandra GD" panose="020E0502030308020204" pitchFamily="34" charset="0"/>
                <a:cs typeface="Calibri"/>
              </a:rPr>
              <a:t>figures </a:t>
            </a:r>
            <a:r>
              <a:rPr lang="en-US" sz="2400" b="1" spc="-5" dirty="0">
                <a:solidFill>
                  <a:srgbClr val="9A368C"/>
                </a:solidFill>
                <a:latin typeface="Maiandra GD" panose="020E0502030308020204" pitchFamily="34" charset="0"/>
                <a:cs typeface="Calibri"/>
              </a:rPr>
              <a:t>as </a:t>
            </a:r>
            <a:r>
              <a:rPr lang="en-US" sz="2400" b="1" spc="-10" dirty="0">
                <a:solidFill>
                  <a:srgbClr val="9A368C"/>
                </a:solidFill>
                <a:latin typeface="Maiandra GD" panose="020E0502030308020204" pitchFamily="34" charset="0"/>
                <a:cs typeface="Calibri"/>
              </a:rPr>
              <a:t>they </a:t>
            </a:r>
            <a:r>
              <a:rPr lang="en-US" sz="2400" b="1" spc="-5" dirty="0">
                <a:solidFill>
                  <a:srgbClr val="9A368C"/>
                </a:solidFill>
                <a:latin typeface="Maiandra GD" panose="020E0502030308020204" pitchFamily="34" charset="0"/>
                <a:cs typeface="Calibri"/>
              </a:rPr>
              <a:t>serve </a:t>
            </a:r>
            <a:r>
              <a:rPr lang="en-US" sz="2400" b="1" spc="-10" dirty="0">
                <a:solidFill>
                  <a:srgbClr val="9A368C"/>
                </a:solidFill>
                <a:latin typeface="Maiandra GD" panose="020E0502030308020204" pitchFamily="34" charset="0"/>
                <a:cs typeface="Calibri"/>
              </a:rPr>
              <a:t>only </a:t>
            </a:r>
            <a:r>
              <a:rPr lang="en-US" sz="2400" b="1" spc="-15" dirty="0">
                <a:solidFill>
                  <a:srgbClr val="9A368C"/>
                </a:solidFill>
                <a:latin typeface="Maiandra GD" panose="020E0502030308020204" pitchFamily="34" charset="0"/>
                <a:cs typeface="Calibri"/>
              </a:rPr>
              <a:t>to locate </a:t>
            </a:r>
            <a:r>
              <a:rPr lang="en-US" sz="2400" b="1" spc="-5" dirty="0">
                <a:solidFill>
                  <a:srgbClr val="9A368C"/>
                </a:solidFill>
                <a:latin typeface="Maiandra GD" panose="020E0502030308020204" pitchFamily="34" charset="0"/>
                <a:cs typeface="Calibri"/>
              </a:rPr>
              <a:t>the </a:t>
            </a:r>
            <a:r>
              <a:rPr lang="en-US" sz="2400" b="1" spc="-10" dirty="0">
                <a:solidFill>
                  <a:srgbClr val="9A368C"/>
                </a:solidFill>
                <a:latin typeface="Maiandra GD" panose="020E0502030308020204" pitchFamily="34" charset="0"/>
                <a:cs typeface="Calibri"/>
              </a:rPr>
              <a:t>decimal point. </a:t>
            </a:r>
            <a:r>
              <a:rPr lang="en-US" sz="2400" b="1" spc="-5" dirty="0">
                <a:solidFill>
                  <a:srgbClr val="9A368C"/>
                </a:solidFill>
                <a:latin typeface="Maiandra GD" panose="020E0502030308020204" pitchFamily="34" charset="0"/>
                <a:cs typeface="Calibri"/>
              </a:rPr>
              <a:t>Thus, </a:t>
            </a:r>
            <a:r>
              <a:rPr lang="en-US" sz="2400" b="1" spc="-20" dirty="0">
                <a:solidFill>
                  <a:srgbClr val="9A368C"/>
                </a:solidFill>
                <a:latin typeface="Maiandra GD" panose="020E0502030308020204" pitchFamily="34" charset="0"/>
                <a:cs typeface="Calibri"/>
              </a:rPr>
              <a:t>first </a:t>
            </a:r>
            <a:r>
              <a:rPr lang="en-US" sz="2400" b="1" spc="-10" dirty="0">
                <a:solidFill>
                  <a:srgbClr val="9A368C"/>
                </a:solidFill>
                <a:latin typeface="Maiandra GD" panose="020E0502030308020204" pitchFamily="34" charset="0"/>
                <a:cs typeface="Calibri"/>
              </a:rPr>
              <a:t>two  </a:t>
            </a:r>
            <a:r>
              <a:rPr lang="en-US" sz="2400" b="1" spc="-20" dirty="0">
                <a:solidFill>
                  <a:srgbClr val="9A368C"/>
                </a:solidFill>
                <a:latin typeface="Maiandra GD" panose="020E0502030308020204" pitchFamily="34" charset="0"/>
                <a:cs typeface="Calibri"/>
              </a:rPr>
              <a:t>numbers contain </a:t>
            </a:r>
            <a:r>
              <a:rPr lang="en-US" sz="2400" b="1" spc="-15" dirty="0">
                <a:solidFill>
                  <a:srgbClr val="9A368C"/>
                </a:solidFill>
                <a:latin typeface="Maiandra GD" panose="020E0502030308020204" pitchFamily="34" charset="0"/>
                <a:cs typeface="Calibri"/>
              </a:rPr>
              <a:t>five </a:t>
            </a:r>
            <a:r>
              <a:rPr lang="en-US" sz="2400" b="1" spc="-10" dirty="0">
                <a:solidFill>
                  <a:srgbClr val="9A368C"/>
                </a:solidFill>
                <a:latin typeface="Maiandra GD" panose="020E0502030308020204" pitchFamily="34" charset="0"/>
                <a:cs typeface="Calibri"/>
              </a:rPr>
              <a:t>but </a:t>
            </a:r>
            <a:r>
              <a:rPr lang="en-US" sz="2400" b="1" spc="-5" dirty="0">
                <a:solidFill>
                  <a:srgbClr val="9A368C"/>
                </a:solidFill>
                <a:latin typeface="Maiandra GD" panose="020E0502030308020204" pitchFamily="34" charset="0"/>
                <a:cs typeface="Calibri"/>
              </a:rPr>
              <a:t>the </a:t>
            </a:r>
            <a:r>
              <a:rPr lang="en-US" sz="2400" b="1" spc="-15" dirty="0">
                <a:solidFill>
                  <a:srgbClr val="9A368C"/>
                </a:solidFill>
                <a:latin typeface="Maiandra GD" panose="020E0502030308020204" pitchFamily="34" charset="0"/>
                <a:cs typeface="Calibri"/>
              </a:rPr>
              <a:t>third </a:t>
            </a:r>
            <a:r>
              <a:rPr lang="en-US" sz="2400" b="1" spc="-10" dirty="0">
                <a:solidFill>
                  <a:srgbClr val="9A368C"/>
                </a:solidFill>
                <a:latin typeface="Maiandra GD" panose="020E0502030308020204" pitchFamily="34" charset="0"/>
                <a:cs typeface="Calibri"/>
              </a:rPr>
              <a:t>one </a:t>
            </a:r>
            <a:r>
              <a:rPr lang="en-US" sz="2400" b="1" spc="-15" dirty="0">
                <a:solidFill>
                  <a:srgbClr val="9A368C"/>
                </a:solidFill>
                <a:latin typeface="Maiandra GD" panose="020E0502030308020204" pitchFamily="34" charset="0"/>
                <a:cs typeface="Calibri"/>
              </a:rPr>
              <a:t>contains </a:t>
            </a:r>
            <a:r>
              <a:rPr lang="en-US" sz="2400" b="1" spc="-10" dirty="0">
                <a:solidFill>
                  <a:srgbClr val="9A368C"/>
                </a:solidFill>
                <a:latin typeface="Maiandra GD" panose="020E0502030308020204" pitchFamily="34" charset="0"/>
                <a:cs typeface="Calibri"/>
              </a:rPr>
              <a:t>two significant</a:t>
            </a:r>
            <a:r>
              <a:rPr lang="en-US" sz="2400" b="1" spc="330" dirty="0">
                <a:solidFill>
                  <a:srgbClr val="9A368C"/>
                </a:solidFill>
                <a:latin typeface="Maiandra GD" panose="020E0502030308020204" pitchFamily="34" charset="0"/>
                <a:cs typeface="Calibri"/>
              </a:rPr>
              <a:t> </a:t>
            </a:r>
            <a:r>
              <a:rPr lang="en-US" sz="2400" b="1" spc="-15" dirty="0">
                <a:solidFill>
                  <a:srgbClr val="9A368C"/>
                </a:solidFill>
                <a:latin typeface="Maiandra GD" panose="020E0502030308020204" pitchFamily="34" charset="0"/>
                <a:cs typeface="Calibri"/>
              </a:rPr>
              <a:t>figures.</a:t>
            </a:r>
            <a:endParaRPr lang="en-US" sz="2400" b="1" dirty="0">
              <a:solidFill>
                <a:srgbClr val="9A368C"/>
              </a:solidFill>
              <a:latin typeface="Maiandra GD" panose="020E0502030308020204" pitchFamily="34" charset="0"/>
              <a:cs typeface="Calibri"/>
            </a:endParaRPr>
          </a:p>
        </p:txBody>
      </p:sp>
    </p:spTree>
    <p:extLst>
      <p:ext uri="{BB962C8B-B14F-4D97-AF65-F5344CB8AC3E}">
        <p14:creationId xmlns:p14="http://schemas.microsoft.com/office/powerpoint/2010/main" val="148452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0009D6-8C8D-4BB3-864B-D341F89D66C0}"/>
              </a:ext>
            </a:extLst>
          </p:cNvPr>
          <p:cNvSpPr/>
          <p:nvPr/>
        </p:nvSpPr>
        <p:spPr>
          <a:xfrm>
            <a:off x="226243" y="171249"/>
            <a:ext cx="11538409" cy="5578450"/>
          </a:xfrm>
          <a:prstGeom prst="rect">
            <a:avLst/>
          </a:prstGeom>
        </p:spPr>
        <p:txBody>
          <a:bodyPr wrap="square">
            <a:spAutoFit/>
          </a:bodyPr>
          <a:lstStyle/>
          <a:p>
            <a:pPr marL="50800" algn="just">
              <a:lnSpc>
                <a:spcPct val="100000"/>
              </a:lnSpc>
              <a:spcBef>
                <a:spcPts val="520"/>
              </a:spcBef>
            </a:pPr>
            <a:r>
              <a:rPr lang="en-US" sz="2400" b="1" spc="-10" dirty="0">
                <a:solidFill>
                  <a:srgbClr val="C00000"/>
                </a:solidFill>
                <a:latin typeface="Maiandra GD" panose="020E0502030308020204" pitchFamily="34" charset="0"/>
                <a:cs typeface="Calibri"/>
              </a:rPr>
              <a:t>Computation</a:t>
            </a:r>
            <a:r>
              <a:rPr lang="en-US" sz="2400" b="1" spc="15" dirty="0">
                <a:solidFill>
                  <a:srgbClr val="C00000"/>
                </a:solidFill>
                <a:latin typeface="Maiandra GD" panose="020E0502030308020204" pitchFamily="34" charset="0"/>
                <a:cs typeface="Calibri"/>
              </a:rPr>
              <a:t> </a:t>
            </a:r>
            <a:r>
              <a:rPr lang="en-US" sz="2400" b="1" dirty="0">
                <a:solidFill>
                  <a:srgbClr val="C00000"/>
                </a:solidFill>
                <a:latin typeface="Maiandra GD" panose="020E0502030308020204" pitchFamily="34" charset="0"/>
                <a:cs typeface="Calibri"/>
              </a:rPr>
              <a:t>Rules</a:t>
            </a:r>
            <a:endParaRPr lang="en-US" sz="2400" b="1" dirty="0">
              <a:latin typeface="Maiandra GD" panose="020E0502030308020204" pitchFamily="34" charset="0"/>
              <a:cs typeface="Calibri"/>
            </a:endParaRPr>
          </a:p>
          <a:p>
            <a:pPr marL="279400" marR="45720" indent="-229235" algn="just">
              <a:lnSpc>
                <a:spcPts val="2300"/>
              </a:lnSpc>
              <a:spcBef>
                <a:spcPts val="980"/>
              </a:spcBef>
              <a:buFont typeface="Arial"/>
              <a:buChar char="•"/>
              <a:tabLst>
                <a:tab pos="280035" algn="l"/>
              </a:tabLst>
            </a:pPr>
            <a:r>
              <a:rPr lang="en-US" sz="2000" b="1" dirty="0">
                <a:latin typeface="Maiandra GD" panose="020E0502030308020204" pitchFamily="34" charset="0"/>
                <a:cs typeface="Calibri"/>
              </a:rPr>
              <a:t>Rule 1 → </a:t>
            </a:r>
            <a:r>
              <a:rPr lang="en-US" sz="2000" b="1" spc="-5" dirty="0">
                <a:latin typeface="Maiandra GD" panose="020E0502030308020204" pitchFamily="34" charset="0"/>
                <a:cs typeface="Calibri"/>
              </a:rPr>
              <a:t>In </a:t>
            </a:r>
            <a:r>
              <a:rPr lang="en-US" sz="2000" b="1" spc="-10" dirty="0">
                <a:latin typeface="Maiandra GD" panose="020E0502030308020204" pitchFamily="34" charset="0"/>
                <a:cs typeface="Calibri"/>
              </a:rPr>
              <a:t>expressing </a:t>
            </a:r>
            <a:r>
              <a:rPr lang="en-US" sz="2000" b="1" dirty="0">
                <a:latin typeface="Maiandra GD" panose="020E0502030308020204" pitchFamily="34" charset="0"/>
                <a:cs typeface="Calibri"/>
              </a:rPr>
              <a:t>an </a:t>
            </a:r>
            <a:r>
              <a:rPr lang="en-US" sz="2000" b="1" spc="-10" dirty="0">
                <a:latin typeface="Maiandra GD" panose="020E0502030308020204" pitchFamily="34" charset="0"/>
                <a:cs typeface="Calibri"/>
              </a:rPr>
              <a:t>experimental </a:t>
            </a:r>
            <a:r>
              <a:rPr lang="en-US" sz="2000" b="1" spc="-5" dirty="0">
                <a:latin typeface="Maiandra GD" panose="020E0502030308020204" pitchFamily="34" charset="0"/>
                <a:cs typeface="Calibri"/>
              </a:rPr>
              <a:t>measurement, </a:t>
            </a:r>
            <a:r>
              <a:rPr lang="en-US" sz="2000" b="1" spc="-10" dirty="0">
                <a:latin typeface="Maiandra GD" panose="020E0502030308020204" pitchFamily="34" charset="0"/>
                <a:cs typeface="Calibri"/>
              </a:rPr>
              <a:t>never </a:t>
            </a:r>
            <a:r>
              <a:rPr lang="en-US" sz="2000" b="1" spc="-15" dirty="0">
                <a:latin typeface="Maiandra GD" panose="020E0502030308020204" pitchFamily="34" charset="0"/>
                <a:cs typeface="Calibri"/>
              </a:rPr>
              <a:t>retain </a:t>
            </a:r>
            <a:r>
              <a:rPr lang="en-US" sz="2000" b="1" spc="-10" dirty="0">
                <a:latin typeface="Maiandra GD" panose="020E0502030308020204" pitchFamily="34" charset="0"/>
                <a:cs typeface="Calibri"/>
              </a:rPr>
              <a:t>more </a:t>
            </a:r>
            <a:r>
              <a:rPr lang="en-US" sz="2000" b="1" dirty="0">
                <a:latin typeface="Maiandra GD" panose="020E0502030308020204" pitchFamily="34" charset="0"/>
                <a:cs typeface="Calibri"/>
              </a:rPr>
              <a:t>than </a:t>
            </a:r>
            <a:r>
              <a:rPr lang="en-US" sz="2000" b="1" spc="-5" dirty="0">
                <a:latin typeface="Maiandra GD" panose="020E0502030308020204" pitchFamily="34" charset="0"/>
                <a:cs typeface="Calibri"/>
              </a:rPr>
              <a:t>one  doubtful digit. </a:t>
            </a:r>
            <a:r>
              <a:rPr lang="en-US" sz="2000" b="1" spc="-10" dirty="0">
                <a:latin typeface="Maiandra GD" panose="020E0502030308020204" pitchFamily="34" charset="0"/>
                <a:cs typeface="Calibri"/>
              </a:rPr>
              <a:t>Eliminate </a:t>
            </a:r>
            <a:r>
              <a:rPr lang="en-US" sz="2000" b="1" dirty="0">
                <a:latin typeface="Maiandra GD" panose="020E0502030308020204" pitchFamily="34" charset="0"/>
                <a:cs typeface="Calibri"/>
              </a:rPr>
              <a:t>all the </a:t>
            </a:r>
            <a:r>
              <a:rPr lang="en-US" sz="2000" b="1" spc="-5" dirty="0">
                <a:latin typeface="Maiandra GD" panose="020E0502030308020204" pitchFamily="34" charset="0"/>
                <a:cs typeface="Calibri"/>
              </a:rPr>
              <a:t>digits that </a:t>
            </a:r>
            <a:r>
              <a:rPr lang="en-US" sz="2000" b="1" spc="-15" dirty="0">
                <a:latin typeface="Maiandra GD" panose="020E0502030308020204" pitchFamily="34" charset="0"/>
                <a:cs typeface="Calibri"/>
              </a:rPr>
              <a:t>are </a:t>
            </a:r>
            <a:r>
              <a:rPr lang="en-US" sz="2000" b="1" spc="-5" dirty="0">
                <a:latin typeface="Maiandra GD" panose="020E0502030308020204" pitchFamily="34" charset="0"/>
                <a:cs typeface="Calibri"/>
              </a:rPr>
              <a:t>not</a:t>
            </a:r>
            <a:r>
              <a:rPr lang="en-US" sz="2000" b="1" spc="-40" dirty="0">
                <a:latin typeface="Maiandra GD" panose="020E0502030308020204" pitchFamily="34" charset="0"/>
                <a:cs typeface="Calibri"/>
              </a:rPr>
              <a:t> </a:t>
            </a:r>
            <a:r>
              <a:rPr lang="en-US" sz="2000" b="1" spc="-10" dirty="0">
                <a:latin typeface="Maiandra GD" panose="020E0502030308020204" pitchFamily="34" charset="0"/>
                <a:cs typeface="Calibri"/>
              </a:rPr>
              <a:t>significant.</a:t>
            </a:r>
            <a:endParaRPr lang="en-US" sz="2000" b="1" dirty="0">
              <a:latin typeface="Maiandra GD" panose="020E0502030308020204" pitchFamily="34" charset="0"/>
              <a:cs typeface="Calibri"/>
            </a:endParaRPr>
          </a:p>
          <a:p>
            <a:pPr marL="279400" marR="44450" indent="-229235" algn="just">
              <a:lnSpc>
                <a:spcPts val="2310"/>
              </a:lnSpc>
              <a:spcBef>
                <a:spcPts val="1005"/>
              </a:spcBef>
              <a:buFont typeface="Arial"/>
              <a:buChar char="•"/>
              <a:tabLst>
                <a:tab pos="280035" algn="l"/>
              </a:tabLst>
            </a:pPr>
            <a:r>
              <a:rPr lang="en-US" sz="2000" b="1" dirty="0">
                <a:latin typeface="Maiandra GD" panose="020E0502030308020204" pitchFamily="34" charset="0"/>
                <a:cs typeface="Calibri"/>
              </a:rPr>
              <a:t>Rule 2 → </a:t>
            </a:r>
            <a:r>
              <a:rPr lang="en-US" sz="2000" b="1" spc="-15" dirty="0">
                <a:latin typeface="Maiandra GD" panose="020E0502030308020204" pitchFamily="34" charset="0"/>
                <a:cs typeface="Calibri"/>
              </a:rPr>
              <a:t>Retain </a:t>
            </a:r>
            <a:r>
              <a:rPr lang="en-US" sz="2000" b="1" dirty="0">
                <a:latin typeface="Maiandra GD" panose="020E0502030308020204" pitchFamily="34" charset="0"/>
                <a:cs typeface="Calibri"/>
              </a:rPr>
              <a:t>as </a:t>
            </a:r>
            <a:r>
              <a:rPr lang="en-US" sz="2000" b="1" spc="-15" dirty="0">
                <a:latin typeface="Maiandra GD" panose="020E0502030308020204" pitchFamily="34" charset="0"/>
                <a:cs typeface="Calibri"/>
              </a:rPr>
              <a:t>many </a:t>
            </a:r>
            <a:r>
              <a:rPr lang="en-US" sz="2000" b="1" spc="-10" dirty="0">
                <a:latin typeface="Maiandra GD" panose="020E0502030308020204" pitchFamily="34" charset="0"/>
                <a:cs typeface="Calibri"/>
              </a:rPr>
              <a:t>significant figures </a:t>
            </a:r>
            <a:r>
              <a:rPr lang="en-US" sz="2000" b="1" dirty="0">
                <a:latin typeface="Maiandra GD" panose="020E0502030308020204" pitchFamily="34" charset="0"/>
                <a:cs typeface="Calibri"/>
              </a:rPr>
              <a:t>in a </a:t>
            </a:r>
            <a:r>
              <a:rPr lang="en-US" sz="2000" b="1" spc="-10" dirty="0">
                <a:latin typeface="Maiandra GD" panose="020E0502030308020204" pitchFamily="34" charset="0"/>
                <a:cs typeface="Calibri"/>
              </a:rPr>
              <a:t>result </a:t>
            </a:r>
            <a:r>
              <a:rPr lang="en-US" sz="2000" b="1" spc="-5" dirty="0">
                <a:latin typeface="Maiandra GD" panose="020E0502030308020204" pitchFamily="34" charset="0"/>
                <a:cs typeface="Calibri"/>
              </a:rPr>
              <a:t>or </a:t>
            </a:r>
            <a:r>
              <a:rPr lang="en-US" sz="2000" b="1" spc="-10" dirty="0">
                <a:latin typeface="Maiandra GD" panose="020E0502030308020204" pitchFamily="34" charset="0"/>
                <a:cs typeface="Calibri"/>
              </a:rPr>
              <a:t>in </a:t>
            </a:r>
            <a:r>
              <a:rPr lang="en-US" sz="2000" b="1" spc="-20" dirty="0">
                <a:latin typeface="Maiandra GD" panose="020E0502030308020204" pitchFamily="34" charset="0"/>
                <a:cs typeface="Calibri"/>
              </a:rPr>
              <a:t>any data </a:t>
            </a:r>
            <a:r>
              <a:rPr lang="en-US" sz="2000" b="1" dirty="0">
                <a:latin typeface="Maiandra GD" panose="020E0502030308020204" pitchFamily="34" charset="0"/>
                <a:cs typeface="Calibri"/>
              </a:rPr>
              <a:t>as will </a:t>
            </a:r>
            <a:r>
              <a:rPr lang="en-US" sz="2000" b="1" spc="-10" dirty="0">
                <a:latin typeface="Maiandra GD" panose="020E0502030308020204" pitchFamily="34" charset="0"/>
                <a:cs typeface="Calibri"/>
              </a:rPr>
              <a:t>give  </a:t>
            </a:r>
            <a:r>
              <a:rPr lang="en-US" sz="2000" b="1" spc="-5" dirty="0">
                <a:latin typeface="Maiandra GD" panose="020E0502030308020204" pitchFamily="34" charset="0"/>
                <a:cs typeface="Calibri"/>
              </a:rPr>
              <a:t>only one </a:t>
            </a:r>
            <a:r>
              <a:rPr lang="en-US" sz="2000" b="1" spc="-10" dirty="0">
                <a:latin typeface="Maiandra GD" panose="020E0502030308020204" pitchFamily="34" charset="0"/>
                <a:cs typeface="Calibri"/>
              </a:rPr>
              <a:t>uncertain figure. </a:t>
            </a:r>
            <a:r>
              <a:rPr lang="en-US" sz="2000" b="1" i="1" spc="-5" dirty="0">
                <a:latin typeface="Maiandra GD" panose="020E0502030308020204" pitchFamily="34" charset="0"/>
                <a:cs typeface="Calibri"/>
              </a:rPr>
              <a:t>e.g. </a:t>
            </a:r>
            <a:r>
              <a:rPr lang="en-US" sz="2000" b="1" i="1" dirty="0">
                <a:latin typeface="Maiandra GD" panose="020E0502030308020204" pitchFamily="34" charset="0"/>
                <a:cs typeface="Calibri"/>
              </a:rPr>
              <a:t>a </a:t>
            </a:r>
            <a:r>
              <a:rPr lang="en-US" sz="2000" b="1" spc="-10" dirty="0">
                <a:latin typeface="Maiandra GD" panose="020E0502030308020204" pitchFamily="34" charset="0"/>
                <a:cs typeface="Calibri"/>
              </a:rPr>
              <a:t>volume between 30.5 </a:t>
            </a:r>
            <a:r>
              <a:rPr lang="en-US" sz="2000" b="1" dirty="0">
                <a:latin typeface="Maiandra GD" panose="020E0502030308020204" pitchFamily="34" charset="0"/>
                <a:cs typeface="Calibri"/>
              </a:rPr>
              <a:t>ml and </a:t>
            </a:r>
            <a:r>
              <a:rPr lang="en-US" sz="2000" b="1" spc="-10" dirty="0">
                <a:latin typeface="Maiandra GD" panose="020E0502030308020204" pitchFamily="34" charset="0"/>
                <a:cs typeface="Calibri"/>
              </a:rPr>
              <a:t>30.7 </a:t>
            </a:r>
            <a:r>
              <a:rPr lang="en-US" sz="2000" b="1" dirty="0">
                <a:latin typeface="Maiandra GD" panose="020E0502030308020204" pitchFamily="34" charset="0"/>
                <a:cs typeface="Calibri"/>
              </a:rPr>
              <a:t>ml </a:t>
            </a:r>
            <a:r>
              <a:rPr lang="en-US" sz="2000" b="1" spc="-5" dirty="0">
                <a:latin typeface="Maiandra GD" panose="020E0502030308020204" pitchFamily="34" charset="0"/>
                <a:cs typeface="Calibri"/>
              </a:rPr>
              <a:t>should be  </a:t>
            </a:r>
            <a:r>
              <a:rPr lang="en-US" sz="2000" b="1" spc="-10" dirty="0">
                <a:latin typeface="Maiandra GD" panose="020E0502030308020204" pitchFamily="34" charset="0"/>
                <a:cs typeface="Calibri"/>
              </a:rPr>
              <a:t>written </a:t>
            </a:r>
            <a:r>
              <a:rPr lang="en-US" sz="2000" b="1" dirty="0">
                <a:latin typeface="Maiandra GD" panose="020E0502030308020204" pitchFamily="34" charset="0"/>
                <a:cs typeface="Calibri"/>
              </a:rPr>
              <a:t>as </a:t>
            </a:r>
            <a:r>
              <a:rPr lang="en-US" sz="2000" b="1" spc="-5" dirty="0">
                <a:latin typeface="Maiandra GD" panose="020E0502030308020204" pitchFamily="34" charset="0"/>
                <a:cs typeface="Calibri"/>
              </a:rPr>
              <a:t>30.6 </a:t>
            </a:r>
            <a:r>
              <a:rPr lang="en-US" sz="2000" b="1" dirty="0">
                <a:latin typeface="Maiandra GD" panose="020E0502030308020204" pitchFamily="34" charset="0"/>
                <a:cs typeface="Calibri"/>
              </a:rPr>
              <a:t>ml. and </a:t>
            </a:r>
            <a:r>
              <a:rPr lang="en-US" sz="2000" b="1" spc="-5" dirty="0">
                <a:latin typeface="Maiandra GD" panose="020E0502030308020204" pitchFamily="34" charset="0"/>
                <a:cs typeface="Calibri"/>
              </a:rPr>
              <a:t>not </a:t>
            </a:r>
            <a:r>
              <a:rPr lang="en-US" sz="2000" b="1" dirty="0">
                <a:latin typeface="Maiandra GD" panose="020E0502030308020204" pitchFamily="34" charset="0"/>
                <a:cs typeface="Calibri"/>
              </a:rPr>
              <a:t>as </a:t>
            </a:r>
            <a:r>
              <a:rPr lang="en-US" sz="2000" b="1" spc="-5" dirty="0">
                <a:latin typeface="Maiandra GD" panose="020E0502030308020204" pitchFamily="34" charset="0"/>
                <a:cs typeface="Calibri"/>
              </a:rPr>
              <a:t>30.60 </a:t>
            </a:r>
            <a:r>
              <a:rPr lang="en-US" sz="2000" b="1" dirty="0">
                <a:latin typeface="Maiandra GD" panose="020E0502030308020204" pitchFamily="34" charset="0"/>
                <a:cs typeface="Calibri"/>
              </a:rPr>
              <a:t>as it </a:t>
            </a:r>
            <a:r>
              <a:rPr lang="en-US" sz="2000" b="1" spc="-10" dirty="0">
                <a:latin typeface="Maiandra GD" panose="020E0502030308020204" pitchFamily="34" charset="0"/>
                <a:cs typeface="Calibri"/>
              </a:rPr>
              <a:t>would </a:t>
            </a:r>
            <a:r>
              <a:rPr lang="en-US" sz="2000" b="1" spc="-5" dirty="0">
                <a:latin typeface="Maiandra GD" panose="020E0502030308020204" pitchFamily="34" charset="0"/>
                <a:cs typeface="Calibri"/>
              </a:rPr>
              <a:t>be between 30.59 </a:t>
            </a:r>
            <a:r>
              <a:rPr lang="en-US" sz="2000" b="1" dirty="0">
                <a:latin typeface="Maiandra GD" panose="020E0502030308020204" pitchFamily="34" charset="0"/>
                <a:cs typeface="Calibri"/>
              </a:rPr>
              <a:t>and</a:t>
            </a:r>
            <a:r>
              <a:rPr lang="en-US" sz="2000" b="1" spc="-130" dirty="0">
                <a:latin typeface="Maiandra GD" panose="020E0502030308020204" pitchFamily="34" charset="0"/>
                <a:cs typeface="Calibri"/>
              </a:rPr>
              <a:t> </a:t>
            </a:r>
            <a:r>
              <a:rPr lang="en-US" sz="2000" b="1" spc="-5" dirty="0">
                <a:latin typeface="Maiandra GD" panose="020E0502030308020204" pitchFamily="34" charset="0"/>
                <a:cs typeface="Calibri"/>
              </a:rPr>
              <a:t>30.61.</a:t>
            </a:r>
            <a:endParaRPr lang="en-US" sz="2000" b="1" dirty="0">
              <a:latin typeface="Maiandra GD" panose="020E0502030308020204" pitchFamily="34" charset="0"/>
              <a:cs typeface="Calibri"/>
            </a:endParaRPr>
          </a:p>
          <a:p>
            <a:pPr marL="279400" indent="-229235" algn="just">
              <a:lnSpc>
                <a:spcPct val="100000"/>
              </a:lnSpc>
              <a:spcBef>
                <a:spcPts val="430"/>
              </a:spcBef>
              <a:buFont typeface="Arial"/>
              <a:buChar char="•"/>
              <a:tabLst>
                <a:tab pos="280035" algn="l"/>
              </a:tabLst>
            </a:pPr>
            <a:r>
              <a:rPr lang="en-US" sz="2000" b="1" dirty="0">
                <a:latin typeface="Maiandra GD" panose="020E0502030308020204" pitchFamily="34" charset="0"/>
                <a:cs typeface="Calibri"/>
              </a:rPr>
              <a:t>Rule 3 → </a:t>
            </a:r>
            <a:r>
              <a:rPr lang="en-US" sz="2000" b="1" spc="-45" dirty="0">
                <a:latin typeface="Maiandra GD" panose="020E0502030308020204" pitchFamily="34" charset="0"/>
                <a:cs typeface="Calibri"/>
              </a:rPr>
              <a:t>Two </a:t>
            </a:r>
            <a:r>
              <a:rPr lang="en-US" sz="2000" b="1" dirty="0">
                <a:latin typeface="Maiandra GD" panose="020E0502030308020204" pitchFamily="34" charset="0"/>
                <a:cs typeface="Calibri"/>
              </a:rPr>
              <a:t>rules </a:t>
            </a:r>
            <a:r>
              <a:rPr lang="en-US" sz="2000" b="1" spc="-15" dirty="0">
                <a:latin typeface="Maiandra GD" panose="020E0502030308020204" pitchFamily="34" charset="0"/>
                <a:cs typeface="Calibri"/>
              </a:rPr>
              <a:t>are </a:t>
            </a:r>
            <a:r>
              <a:rPr lang="en-US" sz="2000" b="1" spc="-10" dirty="0">
                <a:latin typeface="Maiandra GD" panose="020E0502030308020204" pitchFamily="34" charset="0"/>
                <a:cs typeface="Calibri"/>
              </a:rPr>
              <a:t>given </a:t>
            </a:r>
            <a:r>
              <a:rPr lang="en-US" sz="2000" b="1" spc="-20" dirty="0">
                <a:latin typeface="Maiandra GD" panose="020E0502030308020204" pitchFamily="34" charset="0"/>
                <a:cs typeface="Calibri"/>
              </a:rPr>
              <a:t>for </a:t>
            </a:r>
            <a:r>
              <a:rPr lang="en-US" sz="2000" b="1" spc="-5" dirty="0">
                <a:latin typeface="Maiandra GD" panose="020E0502030308020204" pitchFamily="34" charset="0"/>
                <a:cs typeface="Calibri"/>
              </a:rPr>
              <a:t>rejecting superfluous</a:t>
            </a:r>
            <a:r>
              <a:rPr lang="en-US" sz="2000" b="1" spc="45" dirty="0">
                <a:latin typeface="Maiandra GD" panose="020E0502030308020204" pitchFamily="34" charset="0"/>
                <a:cs typeface="Calibri"/>
              </a:rPr>
              <a:t> (Unnecessary )</a:t>
            </a:r>
            <a:r>
              <a:rPr lang="en-US" sz="2000" b="1" spc="-5" dirty="0">
                <a:latin typeface="Maiandra GD" panose="020E0502030308020204" pitchFamily="34" charset="0"/>
                <a:cs typeface="Calibri"/>
              </a:rPr>
              <a:t>digits.</a:t>
            </a:r>
            <a:endParaRPr lang="en-US" sz="2000" b="1" dirty="0">
              <a:latin typeface="Maiandra GD" panose="020E0502030308020204" pitchFamily="34" charset="0"/>
              <a:cs typeface="Calibri"/>
            </a:endParaRPr>
          </a:p>
          <a:p>
            <a:pPr marL="50165" algn="just">
              <a:lnSpc>
                <a:spcPct val="100000"/>
              </a:lnSpc>
              <a:spcBef>
                <a:spcPts val="430"/>
              </a:spcBef>
              <a:tabLst>
                <a:tab pos="280035" algn="l"/>
              </a:tabLst>
            </a:pPr>
            <a:r>
              <a:rPr lang="en-US" sz="2000" b="1" spc="-5" dirty="0">
                <a:latin typeface="Maiandra GD" panose="020E0502030308020204" pitchFamily="34" charset="0"/>
                <a:cs typeface="Calibri"/>
              </a:rPr>
              <a:t> 1. </a:t>
            </a:r>
            <a:r>
              <a:rPr lang="en-US" sz="2000" b="1" dirty="0">
                <a:latin typeface="Maiandra GD" panose="020E0502030308020204" pitchFamily="34" charset="0"/>
                <a:cs typeface="Calibri"/>
              </a:rPr>
              <a:t>When the </a:t>
            </a:r>
            <a:r>
              <a:rPr lang="en-US" sz="2000" b="1" spc="-10" dirty="0">
                <a:latin typeface="Maiandra GD" panose="020E0502030308020204" pitchFamily="34" charset="0"/>
                <a:cs typeface="Calibri"/>
              </a:rPr>
              <a:t>last </a:t>
            </a:r>
            <a:r>
              <a:rPr lang="en-US" sz="2000" b="1" spc="-5" dirty="0">
                <a:latin typeface="Maiandra GD" panose="020E0502030308020204" pitchFamily="34" charset="0"/>
                <a:cs typeface="Calibri"/>
              </a:rPr>
              <a:t>digit </a:t>
            </a:r>
            <a:r>
              <a:rPr lang="en-US" sz="2000" b="1" spc="-15" dirty="0">
                <a:latin typeface="Maiandra GD" panose="020E0502030308020204" pitchFamily="34" charset="0"/>
                <a:cs typeface="Calibri"/>
              </a:rPr>
              <a:t>dropped </a:t>
            </a:r>
            <a:r>
              <a:rPr lang="en-US" sz="2000" b="1" dirty="0">
                <a:latin typeface="Maiandra GD" panose="020E0502030308020204" pitchFamily="34" charset="0"/>
                <a:cs typeface="Calibri"/>
              </a:rPr>
              <a:t>is </a:t>
            </a:r>
            <a:r>
              <a:rPr lang="en-US" sz="2000" b="1" spc="-15" dirty="0">
                <a:latin typeface="Maiandra GD" panose="020E0502030308020204" pitchFamily="34" charset="0"/>
                <a:cs typeface="Calibri"/>
              </a:rPr>
              <a:t>greater </a:t>
            </a:r>
            <a:r>
              <a:rPr lang="en-US" sz="2000" b="1" dirty="0">
                <a:latin typeface="Maiandra GD" panose="020E0502030308020204" pitchFamily="34" charset="0"/>
                <a:cs typeface="Calibri"/>
              </a:rPr>
              <a:t>than </a:t>
            </a:r>
            <a:r>
              <a:rPr lang="en-US" sz="2000" b="1" spc="-5" dirty="0">
                <a:latin typeface="Maiandra GD" panose="020E0502030308020204" pitchFamily="34" charset="0"/>
                <a:cs typeface="Calibri"/>
              </a:rPr>
              <a:t>5, </a:t>
            </a:r>
            <a:r>
              <a:rPr lang="en-US" sz="2000" b="1" dirty="0">
                <a:latin typeface="Maiandra GD" panose="020E0502030308020204" pitchFamily="34" charset="0"/>
                <a:cs typeface="Calibri"/>
              </a:rPr>
              <a:t>the </a:t>
            </a:r>
            <a:r>
              <a:rPr lang="en-US" sz="2000" b="1" spc="-10" dirty="0">
                <a:latin typeface="Maiandra GD" panose="020E0502030308020204" pitchFamily="34" charset="0"/>
                <a:cs typeface="Calibri"/>
              </a:rPr>
              <a:t>last </a:t>
            </a:r>
            <a:r>
              <a:rPr lang="en-US" sz="2000" b="1" spc="-5" dirty="0">
                <a:latin typeface="Maiandra GD" panose="020E0502030308020204" pitchFamily="34" charset="0"/>
                <a:cs typeface="Calibri"/>
              </a:rPr>
              <a:t>digit </a:t>
            </a:r>
            <a:r>
              <a:rPr lang="en-US" sz="2000" b="1" spc="-10" dirty="0">
                <a:latin typeface="Maiandra GD" panose="020E0502030308020204" pitchFamily="34" charset="0"/>
                <a:cs typeface="Calibri"/>
              </a:rPr>
              <a:t>retained </a:t>
            </a:r>
            <a:r>
              <a:rPr lang="en-US" sz="2000" b="1" dirty="0">
                <a:latin typeface="Maiandra GD" panose="020E0502030308020204" pitchFamily="34" charset="0"/>
                <a:cs typeface="Calibri"/>
              </a:rPr>
              <a:t>is </a:t>
            </a:r>
            <a:r>
              <a:rPr lang="en-US" sz="2000" b="1" spc="-10" dirty="0">
                <a:latin typeface="Maiandra GD" panose="020E0502030308020204" pitchFamily="34" charset="0"/>
                <a:cs typeface="Calibri"/>
              </a:rPr>
              <a:t>increased  by </a:t>
            </a:r>
            <a:r>
              <a:rPr lang="en-US" sz="2000" b="1" spc="-5" dirty="0">
                <a:latin typeface="Maiandra GD" panose="020E0502030308020204" pitchFamily="34" charset="0"/>
                <a:cs typeface="Calibri"/>
              </a:rPr>
              <a:t>one. </a:t>
            </a:r>
            <a:r>
              <a:rPr lang="en-US" sz="2000" b="1" dirty="0">
                <a:latin typeface="Maiandra GD" panose="020E0502030308020204" pitchFamily="34" charset="0"/>
                <a:cs typeface="Calibri"/>
              </a:rPr>
              <a:t>e.g. in </a:t>
            </a:r>
            <a:r>
              <a:rPr lang="en-US" sz="2000" b="1" spc="-5" dirty="0">
                <a:latin typeface="Maiandra GD" panose="020E0502030308020204" pitchFamily="34" charset="0"/>
                <a:cs typeface="Calibri"/>
              </a:rPr>
              <a:t>rejecting the </a:t>
            </a:r>
            <a:r>
              <a:rPr lang="en-US" sz="2000" b="1" spc="-10" dirty="0">
                <a:latin typeface="Maiandra GD" panose="020E0502030308020204" pitchFamily="34" charset="0"/>
                <a:cs typeface="Calibri"/>
              </a:rPr>
              <a:t>last digit </a:t>
            </a:r>
            <a:r>
              <a:rPr lang="en-US" sz="2000" b="1" dirty="0">
                <a:latin typeface="Maiandra GD" panose="020E0502030308020204" pitchFamily="34" charset="0"/>
                <a:cs typeface="Calibri"/>
              </a:rPr>
              <a:t>in </a:t>
            </a:r>
            <a:r>
              <a:rPr lang="en-US" sz="2000" b="1" spc="-10" dirty="0">
                <a:latin typeface="Maiandra GD" panose="020E0502030308020204" pitchFamily="34" charset="0"/>
                <a:cs typeface="Calibri"/>
              </a:rPr>
              <a:t>8.947, </a:t>
            </a:r>
            <a:r>
              <a:rPr lang="en-US" sz="2000" b="1" spc="-5" dirty="0">
                <a:latin typeface="Maiandra GD" panose="020E0502030308020204" pitchFamily="34" charset="0"/>
                <a:cs typeface="Calibri"/>
              </a:rPr>
              <a:t>the </a:t>
            </a:r>
            <a:r>
              <a:rPr lang="en-US" sz="2000" b="1" spc="-10" dirty="0">
                <a:latin typeface="Maiandra GD" panose="020E0502030308020204" pitchFamily="34" charset="0"/>
                <a:cs typeface="Calibri"/>
              </a:rPr>
              <a:t>new value </a:t>
            </a:r>
            <a:r>
              <a:rPr lang="en-US" sz="2000" b="1" dirty="0">
                <a:latin typeface="Maiandra GD" panose="020E0502030308020204" pitchFamily="34" charset="0"/>
                <a:cs typeface="Calibri"/>
              </a:rPr>
              <a:t>will </a:t>
            </a:r>
            <a:r>
              <a:rPr lang="en-US" sz="2000" b="1" spc="-5" dirty="0">
                <a:latin typeface="Maiandra GD" panose="020E0502030308020204" pitchFamily="34" charset="0"/>
                <a:cs typeface="Calibri"/>
              </a:rPr>
              <a:t>be </a:t>
            </a:r>
            <a:r>
              <a:rPr lang="en-US" sz="2000" b="1" spc="-10" dirty="0">
                <a:latin typeface="Maiandra GD" panose="020E0502030308020204" pitchFamily="34" charset="0"/>
                <a:cs typeface="Calibri"/>
              </a:rPr>
              <a:t>8.95 </a:t>
            </a:r>
            <a:r>
              <a:rPr lang="en-US" sz="2000" b="1" dirty="0">
                <a:latin typeface="Maiandra GD" panose="020E0502030308020204" pitchFamily="34" charset="0"/>
                <a:cs typeface="Calibri"/>
              </a:rPr>
              <a:t>as 7 is  </a:t>
            </a:r>
            <a:r>
              <a:rPr lang="en-US" sz="2000" b="1" spc="-15" dirty="0">
                <a:latin typeface="Maiandra GD" panose="020E0502030308020204" pitchFamily="34" charset="0"/>
                <a:cs typeface="Calibri"/>
              </a:rPr>
              <a:t>greater </a:t>
            </a:r>
            <a:r>
              <a:rPr lang="en-US" sz="2000" b="1" dirty="0">
                <a:latin typeface="Maiandra GD" panose="020E0502030308020204" pitchFamily="34" charset="0"/>
                <a:cs typeface="Calibri"/>
              </a:rPr>
              <a:t>than </a:t>
            </a:r>
            <a:r>
              <a:rPr lang="en-US" sz="2000" b="1" spc="-5" dirty="0">
                <a:latin typeface="Maiandra GD" panose="020E0502030308020204" pitchFamily="34" charset="0"/>
                <a:cs typeface="Calibri"/>
              </a:rPr>
              <a:t>5. </a:t>
            </a:r>
            <a:r>
              <a:rPr lang="en-US" sz="2000" b="1" dirty="0">
                <a:latin typeface="Maiandra GD" panose="020E0502030308020204" pitchFamily="34" charset="0"/>
                <a:cs typeface="Calibri"/>
              </a:rPr>
              <a:t>But </a:t>
            </a:r>
            <a:r>
              <a:rPr lang="en-US" sz="2000" b="1" spc="-5" dirty="0">
                <a:latin typeface="Maiandra GD" panose="020E0502030308020204" pitchFamily="34" charset="0"/>
                <a:cs typeface="Calibri"/>
              </a:rPr>
              <a:t>when 4.863 </a:t>
            </a:r>
            <a:r>
              <a:rPr lang="en-US" sz="2000" b="1" dirty="0">
                <a:latin typeface="Maiandra GD" panose="020E0502030308020204" pitchFamily="34" charset="0"/>
                <a:cs typeface="Calibri"/>
              </a:rPr>
              <a:t>is </a:t>
            </a:r>
            <a:r>
              <a:rPr lang="en-US" sz="2000" b="1" spc="-15" dirty="0">
                <a:latin typeface="Maiandra GD" panose="020E0502030308020204" pitchFamily="34" charset="0"/>
                <a:cs typeface="Calibri"/>
              </a:rPr>
              <a:t>rounded </a:t>
            </a:r>
            <a:r>
              <a:rPr lang="en-US" sz="2000" b="1" spc="-5" dirty="0">
                <a:latin typeface="Maiandra GD" panose="020E0502030308020204" pitchFamily="34" charset="0"/>
                <a:cs typeface="Calibri"/>
              </a:rPr>
              <a:t>up </a:t>
            </a:r>
            <a:r>
              <a:rPr lang="en-US" sz="2000" b="1" spc="-15" dirty="0">
                <a:latin typeface="Maiandra GD" panose="020E0502030308020204" pitchFamily="34" charset="0"/>
                <a:cs typeface="Calibri"/>
              </a:rPr>
              <a:t>to 	</a:t>
            </a:r>
            <a:r>
              <a:rPr lang="en-US" sz="2000" b="1" spc="-10" dirty="0">
                <a:latin typeface="Maiandra GD" panose="020E0502030308020204" pitchFamily="34" charset="0"/>
                <a:cs typeface="Calibri"/>
              </a:rPr>
              <a:t>two </a:t>
            </a:r>
            <a:r>
              <a:rPr lang="en-US" sz="2000" b="1" spc="-5" dirty="0">
                <a:latin typeface="Maiandra GD" panose="020E0502030308020204" pitchFamily="34" charset="0"/>
                <a:cs typeface="Calibri"/>
              </a:rPr>
              <a:t>digits, </a:t>
            </a:r>
            <a:r>
              <a:rPr lang="en-US" sz="2000" b="1" spc="-10" dirty="0">
                <a:latin typeface="Maiandra GD" panose="020E0502030308020204" pitchFamily="34" charset="0"/>
                <a:cs typeface="Calibri"/>
              </a:rPr>
              <a:t>it gives </a:t>
            </a:r>
            <a:r>
              <a:rPr lang="en-US" sz="2000" b="1" spc="-5" dirty="0">
                <a:latin typeface="Maiandra GD" panose="020E0502030308020204" pitchFamily="34" charset="0"/>
                <a:cs typeface="Calibri"/>
              </a:rPr>
              <a:t>4.9 as </a:t>
            </a:r>
            <a:r>
              <a:rPr lang="en-US" sz="2000" b="1" dirty="0">
                <a:latin typeface="Maiandra GD" panose="020E0502030308020204" pitchFamily="34" charset="0"/>
                <a:cs typeface="Calibri"/>
              </a:rPr>
              <a:t>the </a:t>
            </a:r>
            <a:r>
              <a:rPr lang="en-US" sz="2000" b="1" spc="-15" dirty="0">
                <a:latin typeface="Maiandra GD" panose="020E0502030308020204" pitchFamily="34" charset="0"/>
                <a:cs typeface="Calibri"/>
              </a:rPr>
              <a:t>first  </a:t>
            </a:r>
            <a:r>
              <a:rPr lang="en-US" sz="2000" b="1" spc="-5" dirty="0">
                <a:latin typeface="Maiandra GD" panose="020E0502030308020204" pitchFamily="34" charset="0"/>
                <a:cs typeface="Calibri"/>
              </a:rPr>
              <a:t>digit </a:t>
            </a:r>
            <a:r>
              <a:rPr lang="en-US" sz="2000" b="1" spc="-10" dirty="0">
                <a:latin typeface="Maiandra GD" panose="020E0502030308020204" pitchFamily="34" charset="0"/>
                <a:cs typeface="Calibri"/>
              </a:rPr>
              <a:t>discarded </a:t>
            </a:r>
            <a:r>
              <a:rPr lang="en-US" sz="2000" b="1" dirty="0">
                <a:latin typeface="Maiandra GD" panose="020E0502030308020204" pitchFamily="34" charset="0"/>
                <a:cs typeface="Calibri"/>
              </a:rPr>
              <a:t>is 6 which is </a:t>
            </a:r>
            <a:r>
              <a:rPr lang="en-US" sz="2000" b="1" spc="-15" dirty="0">
                <a:latin typeface="Maiandra GD" panose="020E0502030308020204" pitchFamily="34" charset="0"/>
                <a:cs typeface="Calibri"/>
              </a:rPr>
              <a:t>greater </a:t>
            </a:r>
            <a:r>
              <a:rPr lang="en-US" sz="2000" b="1" dirty="0">
                <a:latin typeface="Maiandra GD" panose="020E0502030308020204" pitchFamily="34" charset="0"/>
                <a:cs typeface="Calibri"/>
              </a:rPr>
              <a:t>than </a:t>
            </a:r>
            <a:r>
              <a:rPr lang="en-US" sz="2000" b="1" spc="-5" dirty="0">
                <a:latin typeface="Maiandra GD" panose="020E0502030308020204" pitchFamily="34" charset="0"/>
                <a:cs typeface="Calibri"/>
              </a:rPr>
              <a:t>5. This </a:t>
            </a:r>
            <a:r>
              <a:rPr lang="en-US" sz="2000" b="1" dirty="0">
                <a:latin typeface="Maiandra GD" panose="020E0502030308020204" pitchFamily="34" charset="0"/>
                <a:cs typeface="Calibri"/>
              </a:rPr>
              <a:t>is </a:t>
            </a:r>
            <a:r>
              <a:rPr lang="en-US" sz="2000" b="1" spc="-5" dirty="0">
                <a:latin typeface="Maiandra GD" panose="020E0502030308020204" pitchFamily="34" charset="0"/>
                <a:cs typeface="Calibri"/>
              </a:rPr>
              <a:t>known </a:t>
            </a:r>
            <a:r>
              <a:rPr lang="en-US" sz="2000" b="1" dirty="0">
                <a:latin typeface="Maiandra GD" panose="020E0502030308020204" pitchFamily="34" charset="0"/>
                <a:cs typeface="Calibri"/>
              </a:rPr>
              <a:t>as </a:t>
            </a:r>
            <a:r>
              <a:rPr lang="en-US" sz="2000" b="1" spc="-10" dirty="0">
                <a:latin typeface="Maiandra GD" panose="020E0502030308020204" pitchFamily="34" charset="0"/>
                <a:cs typeface="Calibri"/>
              </a:rPr>
              <a:t>rounding</a:t>
            </a:r>
            <a:r>
              <a:rPr lang="en-US" sz="2000" b="1" spc="-100" dirty="0">
                <a:latin typeface="Maiandra GD" panose="020E0502030308020204" pitchFamily="34" charset="0"/>
                <a:cs typeface="Calibri"/>
              </a:rPr>
              <a:t> </a:t>
            </a:r>
            <a:r>
              <a:rPr lang="en-US" sz="2000" b="1" spc="-5" dirty="0">
                <a:latin typeface="Maiandra GD" panose="020E0502030308020204" pitchFamily="34" charset="0"/>
                <a:cs typeface="Calibri"/>
              </a:rPr>
              <a:t>up.</a:t>
            </a:r>
            <a:endParaRPr lang="en-US" sz="2000" b="1" dirty="0">
              <a:latin typeface="Maiandra GD" panose="020E0502030308020204" pitchFamily="34" charset="0"/>
              <a:cs typeface="Calibri"/>
            </a:endParaRPr>
          </a:p>
          <a:p>
            <a:pPr>
              <a:lnSpc>
                <a:spcPct val="100000"/>
              </a:lnSpc>
              <a:buFont typeface="Arial"/>
              <a:buChar char="•"/>
            </a:pPr>
            <a:endParaRPr lang="en-US" sz="2000" b="1" dirty="0">
              <a:latin typeface="Maiandra GD" panose="020E0502030308020204" pitchFamily="34" charset="0"/>
              <a:cs typeface="Times New Roman"/>
            </a:endParaRPr>
          </a:p>
          <a:p>
            <a:pPr marL="50165" marR="43180" algn="just">
              <a:lnSpc>
                <a:spcPct val="80000"/>
              </a:lnSpc>
              <a:spcBef>
                <a:spcPts val="1550"/>
              </a:spcBef>
              <a:tabLst>
                <a:tab pos="280035" algn="l"/>
              </a:tabLst>
            </a:pPr>
            <a:r>
              <a:rPr lang="en-US" sz="2000" b="1" spc="-5" dirty="0">
                <a:latin typeface="Maiandra GD" panose="020E0502030308020204" pitchFamily="34" charset="0"/>
                <a:cs typeface="Calibri"/>
              </a:rPr>
              <a:t>2. If the </a:t>
            </a:r>
            <a:r>
              <a:rPr lang="en-US" sz="2000" b="1" spc="-20" dirty="0">
                <a:latin typeface="Maiandra GD" panose="020E0502030308020204" pitchFamily="34" charset="0"/>
                <a:cs typeface="Calibri"/>
              </a:rPr>
              <a:t>first </a:t>
            </a:r>
            <a:r>
              <a:rPr lang="en-US" sz="2000" b="1" spc="-10" dirty="0">
                <a:latin typeface="Maiandra GD" panose="020E0502030308020204" pitchFamily="34" charset="0"/>
                <a:cs typeface="Calibri"/>
              </a:rPr>
              <a:t>digit </a:t>
            </a:r>
            <a:r>
              <a:rPr lang="en-US" sz="2000" b="1" spc="-15" dirty="0">
                <a:latin typeface="Maiandra GD" panose="020E0502030308020204" pitchFamily="34" charset="0"/>
                <a:cs typeface="Calibri"/>
              </a:rPr>
              <a:t>discarded </a:t>
            </a:r>
            <a:r>
              <a:rPr lang="en-US" sz="2000" b="1" dirty="0">
                <a:latin typeface="Maiandra GD" panose="020E0502030308020204" pitchFamily="34" charset="0"/>
                <a:cs typeface="Calibri"/>
              </a:rPr>
              <a:t>is less than </a:t>
            </a:r>
            <a:r>
              <a:rPr lang="en-US" sz="2000" b="1" spc="-5" dirty="0">
                <a:latin typeface="Maiandra GD" panose="020E0502030308020204" pitchFamily="34" charset="0"/>
                <a:cs typeface="Calibri"/>
              </a:rPr>
              <a:t>5, </a:t>
            </a:r>
            <a:r>
              <a:rPr lang="en-US" sz="2000" b="1" spc="-20" dirty="0">
                <a:latin typeface="Maiandra GD" panose="020E0502030308020204" pitchFamily="34" charset="0"/>
                <a:cs typeface="Calibri"/>
              </a:rPr>
              <a:t>leave </a:t>
            </a:r>
            <a:r>
              <a:rPr lang="en-US" sz="2000" b="1" spc="-5" dirty="0">
                <a:latin typeface="Maiandra GD" panose="020E0502030308020204" pitchFamily="34" charset="0"/>
                <a:cs typeface="Calibri"/>
              </a:rPr>
              <a:t>the </a:t>
            </a:r>
            <a:r>
              <a:rPr lang="en-US" sz="2000" b="1" spc="-10" dirty="0">
                <a:latin typeface="Maiandra GD" panose="020E0502030308020204" pitchFamily="34" charset="0"/>
                <a:cs typeface="Calibri"/>
              </a:rPr>
              <a:t>last </a:t>
            </a:r>
            <a:r>
              <a:rPr lang="en-US" sz="2000" b="1" spc="-5" dirty="0">
                <a:latin typeface="Maiandra GD" panose="020E0502030308020204" pitchFamily="34" charset="0"/>
                <a:cs typeface="Calibri"/>
              </a:rPr>
              <a:t>digit unchanged. It </a:t>
            </a:r>
            <a:r>
              <a:rPr lang="en-US" sz="2000" b="1" dirty="0">
                <a:latin typeface="Maiandra GD" panose="020E0502030308020204" pitchFamily="34" charset="0"/>
                <a:cs typeface="Calibri"/>
              </a:rPr>
              <a:t>is  </a:t>
            </a:r>
            <a:r>
              <a:rPr lang="en-US" sz="2000" b="1" spc="-5" dirty="0">
                <a:latin typeface="Maiandra GD" panose="020E0502030308020204" pitchFamily="34" charset="0"/>
                <a:cs typeface="Calibri"/>
              </a:rPr>
              <a:t>known </a:t>
            </a:r>
            <a:r>
              <a:rPr lang="en-US" sz="2000" b="1" dirty="0">
                <a:latin typeface="Maiandra GD" panose="020E0502030308020204" pitchFamily="34" charset="0"/>
                <a:cs typeface="Calibri"/>
              </a:rPr>
              <a:t>as </a:t>
            </a:r>
            <a:r>
              <a:rPr lang="en-US" sz="2000" b="1" spc="-10" dirty="0">
                <a:latin typeface="Maiandra GD" panose="020E0502030308020204" pitchFamily="34" charset="0"/>
                <a:cs typeface="Calibri"/>
              </a:rPr>
              <a:t>rounding </a:t>
            </a:r>
            <a:r>
              <a:rPr lang="en-US" sz="2000" b="1" spc="-5" dirty="0">
                <a:latin typeface="Maiandra GD" panose="020E0502030308020204" pitchFamily="34" charset="0"/>
                <a:cs typeface="Calibri"/>
              </a:rPr>
              <a:t>down. </a:t>
            </a:r>
            <a:r>
              <a:rPr lang="en-US" sz="2000" b="1" dirty="0">
                <a:latin typeface="Maiandra GD" panose="020E0502030308020204" pitchFamily="34" charset="0"/>
                <a:cs typeface="Calibri"/>
              </a:rPr>
              <a:t>e.g. when the </a:t>
            </a:r>
            <a:r>
              <a:rPr lang="en-US" sz="2000" b="1" spc="-5" dirty="0">
                <a:latin typeface="Maiandra GD" panose="020E0502030308020204" pitchFamily="34" charset="0"/>
                <a:cs typeface="Calibri"/>
              </a:rPr>
              <a:t>number 5.64987 </a:t>
            </a:r>
            <a:r>
              <a:rPr lang="en-US" sz="2000" b="1" dirty="0">
                <a:latin typeface="Maiandra GD" panose="020E0502030308020204" pitchFamily="34" charset="0"/>
                <a:cs typeface="Calibri"/>
              </a:rPr>
              <a:t>is </a:t>
            </a:r>
            <a:r>
              <a:rPr lang="en-US" sz="2000" b="1" spc="-10" dirty="0">
                <a:latin typeface="Maiandra GD" panose="020E0502030308020204" pitchFamily="34" charset="0"/>
                <a:cs typeface="Calibri"/>
              </a:rPr>
              <a:t>rounded </a:t>
            </a:r>
            <a:r>
              <a:rPr lang="en-US" sz="2000" b="1" spc="-15" dirty="0">
                <a:latin typeface="Maiandra GD" panose="020E0502030308020204" pitchFamily="34" charset="0"/>
                <a:cs typeface="Calibri"/>
              </a:rPr>
              <a:t>to </a:t>
            </a:r>
            <a:r>
              <a:rPr lang="en-US" sz="2000" b="1" spc="-10" dirty="0">
                <a:latin typeface="Maiandra GD" panose="020E0502030308020204" pitchFamily="34" charset="0"/>
                <a:cs typeface="Calibri"/>
              </a:rPr>
              <a:t>two </a:t>
            </a:r>
            <a:r>
              <a:rPr lang="en-US" sz="2000" b="1" spc="-5" dirty="0">
                <a:latin typeface="Maiandra GD" panose="020E0502030308020204" pitchFamily="34" charset="0"/>
                <a:cs typeface="Calibri"/>
              </a:rPr>
              <a:t>digits,  </a:t>
            </a:r>
            <a:r>
              <a:rPr lang="en-US" sz="2000" b="1" spc="-15" dirty="0">
                <a:latin typeface="Maiandra GD" panose="020E0502030308020204" pitchFamily="34" charset="0"/>
                <a:cs typeface="Calibri"/>
              </a:rPr>
              <a:t>we </a:t>
            </a:r>
            <a:r>
              <a:rPr lang="en-US" sz="2000" b="1" spc="-10" dirty="0">
                <a:latin typeface="Maiandra GD" panose="020E0502030308020204" pitchFamily="34" charset="0"/>
                <a:cs typeface="Calibri"/>
              </a:rPr>
              <a:t>get </a:t>
            </a:r>
            <a:r>
              <a:rPr lang="en-US" sz="2000" b="1" spc="-5" dirty="0">
                <a:latin typeface="Maiandra GD" panose="020E0502030308020204" pitchFamily="34" charset="0"/>
                <a:cs typeface="Calibri"/>
              </a:rPr>
              <a:t>5.6 </a:t>
            </a:r>
            <a:r>
              <a:rPr lang="en-US" sz="2000" b="1" dirty="0">
                <a:latin typeface="Maiandra GD" panose="020E0502030308020204" pitchFamily="34" charset="0"/>
                <a:cs typeface="Calibri"/>
              </a:rPr>
              <a:t>as the </a:t>
            </a:r>
            <a:r>
              <a:rPr lang="en-US" sz="2000" b="1" spc="-20" dirty="0">
                <a:latin typeface="Maiandra GD" panose="020E0502030308020204" pitchFamily="34" charset="0"/>
                <a:cs typeface="Calibri"/>
              </a:rPr>
              <a:t>first </a:t>
            </a:r>
            <a:r>
              <a:rPr lang="en-US" sz="2000" b="1" spc="-5" dirty="0">
                <a:latin typeface="Maiandra GD" panose="020E0502030308020204" pitchFamily="34" charset="0"/>
                <a:cs typeface="Calibri"/>
              </a:rPr>
              <a:t>digit, </a:t>
            </a:r>
            <a:r>
              <a:rPr lang="en-US" sz="2000" b="1" spc="-15" dirty="0">
                <a:latin typeface="Maiandra GD" panose="020E0502030308020204" pitchFamily="34" charset="0"/>
                <a:cs typeface="Calibri"/>
              </a:rPr>
              <a:t>discarded </a:t>
            </a:r>
            <a:r>
              <a:rPr lang="en-US" sz="2000" b="1" dirty="0">
                <a:latin typeface="Maiandra GD" panose="020E0502030308020204" pitchFamily="34" charset="0"/>
                <a:cs typeface="Calibri"/>
              </a:rPr>
              <a:t>is </a:t>
            </a:r>
            <a:r>
              <a:rPr lang="en-US" sz="2000" b="1" spc="-5" dirty="0">
                <a:latin typeface="Maiandra GD" panose="020E0502030308020204" pitchFamily="34" charset="0"/>
                <a:cs typeface="Calibri"/>
              </a:rPr>
              <a:t>4, </a:t>
            </a:r>
            <a:r>
              <a:rPr lang="en-US" sz="2000" b="1" spc="-10" dirty="0">
                <a:latin typeface="Maiandra GD" panose="020E0502030308020204" pitchFamily="34" charset="0"/>
                <a:cs typeface="Calibri"/>
              </a:rPr>
              <a:t>which </a:t>
            </a:r>
            <a:r>
              <a:rPr lang="en-US" sz="2000" b="1" dirty="0">
                <a:latin typeface="Maiandra GD" panose="020E0502030308020204" pitchFamily="34" charset="0"/>
                <a:cs typeface="Calibri"/>
              </a:rPr>
              <a:t>is less than </a:t>
            </a:r>
            <a:r>
              <a:rPr lang="en-US" sz="2000" b="1" spc="-5" dirty="0">
                <a:latin typeface="Maiandra GD" panose="020E0502030308020204" pitchFamily="34" charset="0"/>
                <a:cs typeface="Calibri"/>
              </a:rPr>
              <a:t>5. </a:t>
            </a:r>
            <a:r>
              <a:rPr lang="en-US" sz="2000" b="1" spc="-10" dirty="0">
                <a:latin typeface="Maiandra GD" panose="020E0502030308020204" pitchFamily="34" charset="0"/>
                <a:cs typeface="Calibri"/>
              </a:rPr>
              <a:t>Rounding never  </a:t>
            </a:r>
            <a:r>
              <a:rPr lang="en-US" sz="2000" b="1" spc="-5" dirty="0">
                <a:latin typeface="Maiandra GD" panose="020E0502030308020204" pitchFamily="34" charset="0"/>
                <a:cs typeface="Calibri"/>
              </a:rPr>
              <a:t>changes </a:t>
            </a:r>
            <a:r>
              <a:rPr lang="en-US" sz="2000" b="1" dirty="0">
                <a:latin typeface="Maiandra GD" panose="020E0502030308020204" pitchFamily="34" charset="0"/>
                <a:cs typeface="Calibri"/>
              </a:rPr>
              <a:t>the </a:t>
            </a:r>
            <a:r>
              <a:rPr lang="en-US" sz="2000" b="1" spc="-10" dirty="0">
                <a:latin typeface="Maiandra GD" panose="020E0502030308020204" pitchFamily="34" charset="0"/>
                <a:cs typeface="Calibri"/>
              </a:rPr>
              <a:t>power </a:t>
            </a:r>
            <a:r>
              <a:rPr lang="en-US" sz="2000" b="1" spc="-5" dirty="0">
                <a:latin typeface="Maiandra GD" panose="020E0502030308020204" pitchFamily="34" charset="0"/>
                <a:cs typeface="Calibri"/>
              </a:rPr>
              <a:t>of 10. Thus, </a:t>
            </a:r>
            <a:r>
              <a:rPr lang="en-US" sz="2000" b="1" dirty="0">
                <a:latin typeface="Maiandra GD" panose="020E0502030308020204" pitchFamily="34" charset="0"/>
                <a:cs typeface="Calibri"/>
              </a:rPr>
              <a:t>it is </a:t>
            </a:r>
            <a:r>
              <a:rPr lang="en-US" sz="2000" b="1" spc="-15" dirty="0">
                <a:latin typeface="Maiandra GD" panose="020E0502030308020204" pitchFamily="34" charset="0"/>
                <a:cs typeface="Calibri"/>
              </a:rPr>
              <a:t>better </a:t>
            </a:r>
            <a:r>
              <a:rPr lang="en-US" sz="2000" b="1" spc="-20" dirty="0">
                <a:latin typeface="Maiandra GD" panose="020E0502030308020204" pitchFamily="34" charset="0"/>
                <a:cs typeface="Calibri"/>
              </a:rPr>
              <a:t>to </a:t>
            </a:r>
            <a:r>
              <a:rPr lang="en-US" sz="2000" b="1" spc="-15" dirty="0">
                <a:latin typeface="Maiandra GD" panose="020E0502030308020204" pitchFamily="34" charset="0"/>
                <a:cs typeface="Calibri"/>
              </a:rPr>
              <a:t>express </a:t>
            </a:r>
            <a:r>
              <a:rPr lang="en-US" sz="2000" b="1" spc="-10" dirty="0">
                <a:latin typeface="Maiandra GD" panose="020E0502030308020204" pitchFamily="34" charset="0"/>
                <a:cs typeface="Calibri"/>
              </a:rPr>
              <a:t>numbers </a:t>
            </a:r>
            <a:r>
              <a:rPr lang="en-US" sz="2000" b="1" dirty="0">
                <a:latin typeface="Maiandra GD" panose="020E0502030308020204" pitchFamily="34" charset="0"/>
                <a:cs typeface="Calibri"/>
              </a:rPr>
              <a:t>in </a:t>
            </a:r>
            <a:r>
              <a:rPr lang="en-US" sz="2000" b="1" spc="-10" dirty="0">
                <a:latin typeface="Maiandra GD" panose="020E0502030308020204" pitchFamily="34" charset="0"/>
                <a:cs typeface="Calibri"/>
              </a:rPr>
              <a:t>exponential  notation </a:t>
            </a:r>
            <a:r>
              <a:rPr lang="en-US" sz="2000" b="1" spc="-25" dirty="0">
                <a:latin typeface="Maiandra GD" panose="020E0502030308020204" pitchFamily="34" charset="0"/>
                <a:cs typeface="Calibri"/>
              </a:rPr>
              <a:t>before </a:t>
            </a:r>
            <a:r>
              <a:rPr lang="en-US" sz="2000" b="1" spc="-10" dirty="0">
                <a:latin typeface="Maiandra GD" panose="020E0502030308020204" pitchFamily="34" charset="0"/>
                <a:cs typeface="Calibri"/>
              </a:rPr>
              <a:t>rounding. </a:t>
            </a:r>
            <a:r>
              <a:rPr lang="en-US" sz="2000" b="1" dirty="0">
                <a:latin typeface="Maiandra GD" panose="020E0502030308020204" pitchFamily="34" charset="0"/>
                <a:cs typeface="Calibri"/>
              </a:rPr>
              <a:t>e.g. in </a:t>
            </a:r>
            <a:r>
              <a:rPr lang="en-US" sz="2000" b="1" spc="-10" dirty="0">
                <a:latin typeface="Maiandra GD" panose="020E0502030308020204" pitchFamily="34" charset="0"/>
                <a:cs typeface="Calibri"/>
              </a:rPr>
              <a:t>rounding </a:t>
            </a:r>
            <a:r>
              <a:rPr lang="en-US" sz="2000" b="1" spc="-5" dirty="0">
                <a:latin typeface="Maiandra GD" panose="020E0502030308020204" pitchFamily="34" charset="0"/>
                <a:cs typeface="Calibri"/>
              </a:rPr>
              <a:t>57832 </a:t>
            </a:r>
            <a:r>
              <a:rPr lang="en-US" sz="2000" b="1" spc="-15" dirty="0">
                <a:latin typeface="Maiandra GD" panose="020E0502030308020204" pitchFamily="34" charset="0"/>
                <a:cs typeface="Calibri"/>
              </a:rPr>
              <a:t>to four </a:t>
            </a:r>
            <a:r>
              <a:rPr lang="en-US" sz="2000" b="1" spc="-10" dirty="0">
                <a:latin typeface="Maiandra GD" panose="020E0502030308020204" pitchFamily="34" charset="0"/>
                <a:cs typeface="Calibri"/>
              </a:rPr>
              <a:t>figures, result </a:t>
            </a:r>
            <a:r>
              <a:rPr lang="en-US" sz="2000" b="1" spc="-5" dirty="0">
                <a:latin typeface="Maiandra GD" panose="020E0502030308020204" pitchFamily="34" charset="0"/>
                <a:cs typeface="Calibri"/>
              </a:rPr>
              <a:t>5.783 </a:t>
            </a:r>
            <a:r>
              <a:rPr lang="en-US" sz="2000" b="1" dirty="0">
                <a:latin typeface="Maiandra GD" panose="020E0502030308020204" pitchFamily="34" charset="0"/>
                <a:cs typeface="Calibri"/>
              </a:rPr>
              <a:t>X</a:t>
            </a:r>
            <a:r>
              <a:rPr lang="en-US" sz="2000" b="1" spc="75" dirty="0">
                <a:latin typeface="Maiandra GD" panose="020E0502030308020204" pitchFamily="34" charset="0"/>
                <a:cs typeface="Calibri"/>
              </a:rPr>
              <a:t> </a:t>
            </a:r>
            <a:r>
              <a:rPr lang="en-US" sz="2000" b="1" spc="-5" dirty="0">
                <a:latin typeface="Maiandra GD" panose="020E0502030308020204" pitchFamily="34" charset="0"/>
                <a:cs typeface="Calibri"/>
              </a:rPr>
              <a:t>10</a:t>
            </a:r>
            <a:r>
              <a:rPr lang="en-US" sz="2000" b="1" spc="-7" baseline="24305" dirty="0">
                <a:latin typeface="Maiandra GD" panose="020E0502030308020204" pitchFamily="34" charset="0"/>
                <a:cs typeface="Calibri"/>
              </a:rPr>
              <a:t>4.</a:t>
            </a:r>
            <a:endParaRPr lang="en-US" sz="2000" b="1" baseline="24305" dirty="0">
              <a:latin typeface="Maiandra GD" panose="020E0502030308020204" pitchFamily="34" charset="0"/>
              <a:cs typeface="Calibri"/>
            </a:endParaRPr>
          </a:p>
        </p:txBody>
      </p:sp>
    </p:spTree>
    <p:extLst>
      <p:ext uri="{BB962C8B-B14F-4D97-AF65-F5344CB8AC3E}">
        <p14:creationId xmlns:p14="http://schemas.microsoft.com/office/powerpoint/2010/main" val="3282386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F421B0-EFD1-4813-A7EC-787143DD0670}"/>
              </a:ext>
            </a:extLst>
          </p:cNvPr>
          <p:cNvSpPr/>
          <p:nvPr/>
        </p:nvSpPr>
        <p:spPr>
          <a:xfrm>
            <a:off x="232528" y="863334"/>
            <a:ext cx="11726944" cy="2947345"/>
          </a:xfrm>
          <a:prstGeom prst="rect">
            <a:avLst/>
          </a:prstGeom>
        </p:spPr>
        <p:txBody>
          <a:bodyPr wrap="square">
            <a:spAutoFit/>
          </a:bodyPr>
          <a:lstStyle/>
          <a:p>
            <a:pPr marL="241300" marR="6350" indent="-228600" algn="just">
              <a:lnSpc>
                <a:spcPct val="80000"/>
              </a:lnSpc>
              <a:spcBef>
                <a:spcPts val="725"/>
              </a:spcBef>
              <a:buFont typeface="Arial"/>
              <a:buChar char="•"/>
              <a:tabLst>
                <a:tab pos="241300" algn="l"/>
              </a:tabLst>
            </a:pPr>
            <a:r>
              <a:rPr lang="en-US" sz="2000" b="1" spc="-5" dirty="0">
                <a:latin typeface="Maiandra GD" panose="020E0502030308020204" pitchFamily="34" charset="0"/>
                <a:cs typeface="Calibri"/>
              </a:rPr>
              <a:t>Rule </a:t>
            </a:r>
            <a:r>
              <a:rPr lang="en-US" sz="2000" b="1" dirty="0">
                <a:latin typeface="Maiandra GD" panose="020E0502030308020204" pitchFamily="34" charset="0"/>
                <a:cs typeface="Calibri"/>
              </a:rPr>
              <a:t>4. In addition </a:t>
            </a:r>
            <a:r>
              <a:rPr lang="en-US" sz="2000" b="1" spc="-5" dirty="0">
                <a:latin typeface="Maiandra GD" panose="020E0502030308020204" pitchFamily="34" charset="0"/>
                <a:cs typeface="Calibri"/>
              </a:rPr>
              <a:t>or subtraction, </a:t>
            </a:r>
            <a:r>
              <a:rPr lang="en-US" sz="2000" b="1" spc="-10" dirty="0">
                <a:latin typeface="Maiandra GD" panose="020E0502030308020204" pitchFamily="34" charset="0"/>
                <a:cs typeface="Calibri"/>
              </a:rPr>
              <a:t>there should </a:t>
            </a:r>
            <a:r>
              <a:rPr lang="en-US" sz="2000" b="1" spc="-5" dirty="0">
                <a:latin typeface="Maiandra GD" panose="020E0502030308020204" pitchFamily="34" charset="0"/>
                <a:cs typeface="Calibri"/>
              </a:rPr>
              <a:t>be </a:t>
            </a:r>
            <a:r>
              <a:rPr lang="en-US" sz="2000" b="1" dirty="0">
                <a:latin typeface="Maiandra GD" panose="020E0502030308020204" pitchFamily="34" charset="0"/>
                <a:cs typeface="Calibri"/>
              </a:rPr>
              <a:t>in each </a:t>
            </a:r>
            <a:r>
              <a:rPr lang="en-US" sz="2000" b="1" spc="-10" dirty="0">
                <a:latin typeface="Maiandra GD" panose="020E0502030308020204" pitchFamily="34" charset="0"/>
                <a:cs typeface="Calibri"/>
              </a:rPr>
              <a:t>number </a:t>
            </a:r>
            <a:r>
              <a:rPr lang="en-US" sz="2000" b="1" spc="-5" dirty="0">
                <a:latin typeface="Maiandra GD" panose="020E0502030308020204" pitchFamily="34" charset="0"/>
                <a:cs typeface="Calibri"/>
              </a:rPr>
              <a:t>only </a:t>
            </a:r>
            <a:r>
              <a:rPr lang="en-US" sz="2000" b="1" dirty="0">
                <a:latin typeface="Maiandra GD" panose="020E0502030308020204" pitchFamily="34" charset="0"/>
                <a:cs typeface="Calibri"/>
              </a:rPr>
              <a:t>as  </a:t>
            </a:r>
            <a:r>
              <a:rPr lang="en-US" sz="2000" b="1" spc="-10" dirty="0">
                <a:latin typeface="Maiandra GD" panose="020E0502030308020204" pitchFamily="34" charset="0"/>
                <a:cs typeface="Calibri"/>
              </a:rPr>
              <a:t>many significant figures </a:t>
            </a:r>
            <a:r>
              <a:rPr lang="en-US" sz="2000" b="1" dirty="0">
                <a:latin typeface="Maiandra GD" panose="020E0502030308020204" pitchFamily="34" charset="0"/>
                <a:cs typeface="Calibri"/>
              </a:rPr>
              <a:t>as </a:t>
            </a:r>
            <a:r>
              <a:rPr lang="en-US" sz="2000" b="1" spc="-10" dirty="0">
                <a:latin typeface="Maiandra GD" panose="020E0502030308020204" pitchFamily="34" charset="0"/>
                <a:cs typeface="Calibri"/>
              </a:rPr>
              <a:t>there are </a:t>
            </a:r>
            <a:r>
              <a:rPr lang="en-US" sz="2000" b="1" spc="-5" dirty="0">
                <a:latin typeface="Maiandra GD" panose="020E0502030308020204" pitchFamily="34" charset="0"/>
                <a:cs typeface="Calibri"/>
              </a:rPr>
              <a:t>in </a:t>
            </a:r>
            <a:r>
              <a:rPr lang="en-US" sz="2000" b="1" dirty="0">
                <a:latin typeface="Maiandra GD" panose="020E0502030308020204" pitchFamily="34" charset="0"/>
                <a:cs typeface="Calibri"/>
              </a:rPr>
              <a:t>the </a:t>
            </a:r>
            <a:r>
              <a:rPr lang="en-US" sz="2000" b="1" spc="-10" dirty="0">
                <a:latin typeface="Maiandra GD" panose="020E0502030308020204" pitchFamily="34" charset="0"/>
                <a:cs typeface="Calibri"/>
              </a:rPr>
              <a:t>least </a:t>
            </a:r>
            <a:r>
              <a:rPr lang="en-US" sz="2000" b="1" spc="-15" dirty="0">
                <a:latin typeface="Maiandra GD" panose="020E0502030308020204" pitchFamily="34" charset="0"/>
                <a:cs typeface="Calibri"/>
              </a:rPr>
              <a:t>accurately </a:t>
            </a:r>
            <a:r>
              <a:rPr lang="en-US" sz="2000" b="1" spc="-5" dirty="0">
                <a:latin typeface="Maiandra GD" panose="020E0502030308020204" pitchFamily="34" charset="0"/>
                <a:cs typeface="Calibri"/>
              </a:rPr>
              <a:t>known</a:t>
            </a:r>
            <a:r>
              <a:rPr lang="en-US" sz="2000" b="1" spc="80" dirty="0">
                <a:latin typeface="Maiandra GD" panose="020E0502030308020204" pitchFamily="34" charset="0"/>
                <a:cs typeface="Calibri"/>
              </a:rPr>
              <a:t> </a:t>
            </a:r>
            <a:r>
              <a:rPr lang="en-US" sz="2000" b="1" spc="-45" dirty="0">
                <a:latin typeface="Maiandra GD" panose="020E0502030308020204" pitchFamily="34" charset="0"/>
                <a:cs typeface="Calibri"/>
              </a:rPr>
              <a:t>number.</a:t>
            </a:r>
            <a:endParaRPr lang="en-US" sz="2000" b="1" dirty="0">
              <a:latin typeface="Maiandra GD" panose="020E0502030308020204" pitchFamily="34" charset="0"/>
              <a:cs typeface="Calibri"/>
            </a:endParaRPr>
          </a:p>
          <a:p>
            <a:pPr marL="241300" algn="just">
              <a:lnSpc>
                <a:spcPts val="2185"/>
              </a:lnSpc>
            </a:pPr>
            <a:r>
              <a:rPr lang="en-US" sz="2000" b="1" spc="5" dirty="0">
                <a:latin typeface="Maiandra GD" panose="020E0502030308020204" pitchFamily="34" charset="0"/>
                <a:cs typeface="Calibri"/>
              </a:rPr>
              <a:t>e.g.</a:t>
            </a:r>
            <a:r>
              <a:rPr lang="en-US" sz="2000" b="1" spc="95" dirty="0">
                <a:latin typeface="Maiandra GD" panose="020E0502030308020204" pitchFamily="34" charset="0"/>
                <a:cs typeface="Calibri"/>
              </a:rPr>
              <a:t> </a:t>
            </a:r>
            <a:r>
              <a:rPr lang="en-US" sz="2000" b="1" dirty="0">
                <a:latin typeface="Maiandra GD" panose="020E0502030308020204" pitchFamily="34" charset="0"/>
                <a:cs typeface="Calibri"/>
              </a:rPr>
              <a:t>sum</a:t>
            </a:r>
            <a:r>
              <a:rPr lang="en-US" sz="2000" b="1" spc="90" dirty="0">
                <a:latin typeface="Maiandra GD" panose="020E0502030308020204" pitchFamily="34" charset="0"/>
                <a:cs typeface="Calibri"/>
              </a:rPr>
              <a:t> </a:t>
            </a:r>
            <a:r>
              <a:rPr lang="en-US" sz="2000" b="1" spc="-5" dirty="0">
                <a:latin typeface="Maiandra GD" panose="020E0502030308020204" pitchFamily="34" charset="0"/>
                <a:cs typeface="Calibri"/>
              </a:rPr>
              <a:t>of</a:t>
            </a:r>
            <a:r>
              <a:rPr lang="en-US" sz="2000" b="1" spc="85" dirty="0">
                <a:latin typeface="Maiandra GD" panose="020E0502030308020204" pitchFamily="34" charset="0"/>
                <a:cs typeface="Calibri"/>
              </a:rPr>
              <a:t> </a:t>
            </a:r>
            <a:r>
              <a:rPr lang="en-US" sz="2000" b="1" spc="-10" dirty="0">
                <a:latin typeface="Maiandra GD" panose="020E0502030308020204" pitchFamily="34" charset="0"/>
                <a:cs typeface="Calibri"/>
              </a:rPr>
              <a:t>three</a:t>
            </a:r>
            <a:r>
              <a:rPr lang="en-US" sz="2000" b="1" spc="90" dirty="0">
                <a:latin typeface="Maiandra GD" panose="020E0502030308020204" pitchFamily="34" charset="0"/>
                <a:cs typeface="Calibri"/>
              </a:rPr>
              <a:t> </a:t>
            </a:r>
            <a:r>
              <a:rPr lang="en-US" sz="2000" b="1" spc="-5" dirty="0">
                <a:latin typeface="Maiandra GD" panose="020E0502030308020204" pitchFamily="34" charset="0"/>
                <a:cs typeface="Calibri"/>
              </a:rPr>
              <a:t>values</a:t>
            </a:r>
            <a:r>
              <a:rPr lang="en-US" sz="2000" b="1" spc="80" dirty="0">
                <a:latin typeface="Maiandra GD" panose="020E0502030308020204" pitchFamily="34" charset="0"/>
                <a:cs typeface="Calibri"/>
              </a:rPr>
              <a:t> </a:t>
            </a:r>
            <a:r>
              <a:rPr lang="en-US" sz="2000" b="1" spc="-5" dirty="0">
                <a:latin typeface="Maiandra GD" panose="020E0502030308020204" pitchFamily="34" charset="0"/>
                <a:cs typeface="Calibri"/>
              </a:rPr>
              <a:t>35.6,</a:t>
            </a:r>
            <a:r>
              <a:rPr lang="en-US" sz="2000" b="1" spc="90" dirty="0">
                <a:latin typeface="Maiandra GD" panose="020E0502030308020204" pitchFamily="34" charset="0"/>
                <a:cs typeface="Calibri"/>
              </a:rPr>
              <a:t> </a:t>
            </a:r>
            <a:r>
              <a:rPr lang="en-US" sz="2000" b="1" spc="-5" dirty="0">
                <a:latin typeface="Maiandra GD" panose="020E0502030308020204" pitchFamily="34" charset="0"/>
                <a:cs typeface="Calibri"/>
              </a:rPr>
              <a:t>0.162</a:t>
            </a:r>
            <a:r>
              <a:rPr lang="en-US" sz="2000" b="1" spc="95" dirty="0">
                <a:latin typeface="Maiandra GD" panose="020E0502030308020204" pitchFamily="34" charset="0"/>
                <a:cs typeface="Calibri"/>
              </a:rPr>
              <a:t> </a:t>
            </a:r>
            <a:r>
              <a:rPr lang="en-US" sz="2000" b="1" spc="-5" dirty="0">
                <a:latin typeface="Maiandra GD" panose="020E0502030308020204" pitchFamily="34" charset="0"/>
                <a:cs typeface="Calibri"/>
              </a:rPr>
              <a:t>and</a:t>
            </a:r>
            <a:r>
              <a:rPr lang="en-US" sz="2000" b="1" spc="95" dirty="0">
                <a:latin typeface="Maiandra GD" panose="020E0502030308020204" pitchFamily="34" charset="0"/>
                <a:cs typeface="Calibri"/>
              </a:rPr>
              <a:t> </a:t>
            </a:r>
            <a:r>
              <a:rPr lang="en-US" sz="2000" b="1" spc="-5" dirty="0">
                <a:latin typeface="Maiandra GD" panose="020E0502030308020204" pitchFamily="34" charset="0"/>
                <a:cs typeface="Calibri"/>
              </a:rPr>
              <a:t>71.41</a:t>
            </a:r>
            <a:r>
              <a:rPr lang="en-US" sz="2000" b="1" spc="80" dirty="0">
                <a:latin typeface="Maiandra GD" panose="020E0502030308020204" pitchFamily="34" charset="0"/>
                <a:cs typeface="Calibri"/>
              </a:rPr>
              <a:t> </a:t>
            </a:r>
            <a:r>
              <a:rPr lang="en-US" sz="2000" b="1" spc="-5" dirty="0">
                <a:latin typeface="Maiandra GD" panose="020E0502030308020204" pitchFamily="34" charset="0"/>
                <a:cs typeface="Calibri"/>
              </a:rPr>
              <a:t>should</a:t>
            </a:r>
            <a:r>
              <a:rPr lang="en-US" sz="2000" b="1" spc="80" dirty="0">
                <a:latin typeface="Maiandra GD" panose="020E0502030308020204" pitchFamily="34" charset="0"/>
                <a:cs typeface="Calibri"/>
              </a:rPr>
              <a:t> </a:t>
            </a:r>
            <a:r>
              <a:rPr lang="en-US" sz="2000" b="1" dirty="0">
                <a:latin typeface="Maiandra GD" panose="020E0502030308020204" pitchFamily="34" charset="0"/>
                <a:cs typeface="Calibri"/>
              </a:rPr>
              <a:t>be</a:t>
            </a:r>
            <a:r>
              <a:rPr lang="en-US" sz="2000" b="1" spc="95" dirty="0">
                <a:latin typeface="Maiandra GD" panose="020E0502030308020204" pitchFamily="34" charset="0"/>
                <a:cs typeface="Calibri"/>
              </a:rPr>
              <a:t> </a:t>
            </a:r>
            <a:r>
              <a:rPr lang="en-US" sz="2000" b="1" spc="-10" dirty="0">
                <a:latin typeface="Maiandra GD" panose="020E0502030308020204" pitchFamily="34" charset="0"/>
                <a:cs typeface="Calibri"/>
              </a:rPr>
              <a:t>reported</a:t>
            </a:r>
            <a:r>
              <a:rPr lang="en-US" sz="2000" b="1" spc="90" dirty="0">
                <a:latin typeface="Maiandra GD" panose="020E0502030308020204" pitchFamily="34" charset="0"/>
                <a:cs typeface="Calibri"/>
              </a:rPr>
              <a:t> </a:t>
            </a:r>
            <a:r>
              <a:rPr lang="en-US" sz="2000" b="1" spc="-5" dirty="0">
                <a:latin typeface="Maiandra GD" panose="020E0502030308020204" pitchFamily="34" charset="0"/>
                <a:cs typeface="Calibri"/>
              </a:rPr>
              <a:t>only</a:t>
            </a:r>
            <a:r>
              <a:rPr lang="en-US" sz="2000" b="1" spc="90" dirty="0">
                <a:latin typeface="Maiandra GD" panose="020E0502030308020204" pitchFamily="34" charset="0"/>
                <a:cs typeface="Calibri"/>
              </a:rPr>
              <a:t> </a:t>
            </a:r>
            <a:r>
              <a:rPr lang="en-US" sz="2000" b="1" spc="-10" dirty="0">
                <a:latin typeface="Maiandra GD" panose="020E0502030308020204" pitchFamily="34" charset="0"/>
                <a:cs typeface="Calibri"/>
              </a:rPr>
              <a:t>to</a:t>
            </a:r>
            <a:r>
              <a:rPr lang="en-US" sz="2000" b="1" spc="85" dirty="0">
                <a:latin typeface="Maiandra GD" panose="020E0502030308020204" pitchFamily="34" charset="0"/>
                <a:cs typeface="Calibri"/>
              </a:rPr>
              <a:t> </a:t>
            </a:r>
            <a:r>
              <a:rPr lang="en-US" sz="2000" b="1" dirty="0">
                <a:latin typeface="Maiandra GD" panose="020E0502030308020204" pitchFamily="34" charset="0"/>
                <a:cs typeface="Calibri"/>
              </a:rPr>
              <a:t>the</a:t>
            </a:r>
          </a:p>
          <a:p>
            <a:pPr marL="241300" marR="6350" algn="just">
              <a:lnSpc>
                <a:spcPct val="80000"/>
              </a:lnSpc>
              <a:spcBef>
                <a:spcPts val="315"/>
              </a:spcBef>
            </a:pPr>
            <a:r>
              <a:rPr lang="en-US" sz="2000" b="1" spc="-20" dirty="0">
                <a:latin typeface="Maiandra GD" panose="020E0502030308020204" pitchFamily="34" charset="0"/>
                <a:cs typeface="Calibri"/>
              </a:rPr>
              <a:t>first </a:t>
            </a:r>
            <a:r>
              <a:rPr lang="en-US" sz="2000" b="1" spc="-5" dirty="0">
                <a:latin typeface="Maiandra GD" panose="020E0502030308020204" pitchFamily="34" charset="0"/>
                <a:cs typeface="Calibri"/>
              </a:rPr>
              <a:t>decimal place </a:t>
            </a:r>
            <a:r>
              <a:rPr lang="en-US" sz="2000" b="1" spc="-10" dirty="0">
                <a:latin typeface="Maiandra GD" panose="020E0502030308020204" pitchFamily="34" charset="0"/>
                <a:cs typeface="Calibri"/>
              </a:rPr>
              <a:t>as </a:t>
            </a:r>
            <a:r>
              <a:rPr lang="en-US" sz="2000" b="1" dirty="0">
                <a:latin typeface="Maiandra GD" panose="020E0502030308020204" pitchFamily="34" charset="0"/>
                <a:cs typeface="Calibri"/>
              </a:rPr>
              <a:t>the </a:t>
            </a:r>
            <a:r>
              <a:rPr lang="en-US" sz="2000" b="1" spc="-15" dirty="0">
                <a:latin typeface="Maiandra GD" panose="020E0502030308020204" pitchFamily="34" charset="0"/>
                <a:cs typeface="Calibri"/>
              </a:rPr>
              <a:t>value </a:t>
            </a:r>
            <a:r>
              <a:rPr lang="en-US" sz="2000" b="1" spc="-5" dirty="0">
                <a:latin typeface="Maiandra GD" panose="020E0502030308020204" pitchFamily="34" charset="0"/>
                <a:cs typeface="Calibri"/>
              </a:rPr>
              <a:t>35.6 is known only </a:t>
            </a:r>
            <a:r>
              <a:rPr lang="en-US" sz="2000" b="1" spc="-15" dirty="0">
                <a:latin typeface="Maiandra GD" panose="020E0502030308020204" pitchFamily="34" charset="0"/>
                <a:cs typeface="Calibri"/>
              </a:rPr>
              <a:t>to </a:t>
            </a:r>
            <a:r>
              <a:rPr lang="en-US" sz="2000" b="1" dirty="0">
                <a:latin typeface="Maiandra GD" panose="020E0502030308020204" pitchFamily="34" charset="0"/>
                <a:cs typeface="Calibri"/>
              </a:rPr>
              <a:t>the </a:t>
            </a:r>
            <a:r>
              <a:rPr lang="en-US" sz="2000" b="1" spc="-20" dirty="0">
                <a:latin typeface="Maiandra GD" panose="020E0502030308020204" pitchFamily="34" charset="0"/>
                <a:cs typeface="Calibri"/>
              </a:rPr>
              <a:t>first </a:t>
            </a:r>
            <a:r>
              <a:rPr lang="en-US" sz="2000" b="1" spc="-5" dirty="0">
                <a:latin typeface="Maiandra GD" panose="020E0502030308020204" pitchFamily="34" charset="0"/>
                <a:cs typeface="Calibri"/>
              </a:rPr>
              <a:t>decimal place.  Thus, </a:t>
            </a:r>
            <a:r>
              <a:rPr lang="en-US" sz="2000" b="1" dirty="0">
                <a:latin typeface="Maiandra GD" panose="020E0502030308020204" pitchFamily="34" charset="0"/>
                <a:cs typeface="Calibri"/>
              </a:rPr>
              <a:t>the </a:t>
            </a:r>
            <a:r>
              <a:rPr lang="en-US" sz="2000" b="1" spc="-5" dirty="0">
                <a:latin typeface="Maiandra GD" panose="020E0502030308020204" pitchFamily="34" charset="0"/>
                <a:cs typeface="Calibri"/>
              </a:rPr>
              <a:t>answer </a:t>
            </a:r>
            <a:r>
              <a:rPr lang="en-US" sz="2000" b="1" dirty="0">
                <a:latin typeface="Maiandra GD" panose="020E0502030308020204" pitchFamily="34" charset="0"/>
                <a:cs typeface="Calibri"/>
              </a:rPr>
              <a:t>107.172 is </a:t>
            </a:r>
            <a:r>
              <a:rPr lang="en-US" sz="2000" b="1" spc="-10" dirty="0">
                <a:latin typeface="Maiandra GD" panose="020E0502030308020204" pitchFamily="34" charset="0"/>
                <a:cs typeface="Calibri"/>
              </a:rPr>
              <a:t>rounded </a:t>
            </a:r>
            <a:r>
              <a:rPr lang="en-US" sz="2000" b="1" spc="-15" dirty="0">
                <a:latin typeface="Maiandra GD" panose="020E0502030308020204" pitchFamily="34" charset="0"/>
                <a:cs typeface="Calibri"/>
              </a:rPr>
              <a:t>to</a:t>
            </a:r>
            <a:r>
              <a:rPr lang="en-US" sz="2000" b="1" spc="-130" dirty="0">
                <a:latin typeface="Maiandra GD" panose="020E0502030308020204" pitchFamily="34" charset="0"/>
                <a:cs typeface="Calibri"/>
              </a:rPr>
              <a:t> </a:t>
            </a:r>
            <a:r>
              <a:rPr lang="en-US" sz="2000" b="1" dirty="0">
                <a:latin typeface="Maiandra GD" panose="020E0502030308020204" pitchFamily="34" charset="0"/>
                <a:cs typeface="Calibri"/>
              </a:rPr>
              <a:t>107.2</a:t>
            </a:r>
          </a:p>
          <a:p>
            <a:pPr marL="241300" marR="5080" indent="-228600" algn="just">
              <a:lnSpc>
                <a:spcPct val="80000"/>
              </a:lnSpc>
              <a:spcBef>
                <a:spcPts val="994"/>
              </a:spcBef>
              <a:buFont typeface="Arial"/>
              <a:buChar char="•"/>
              <a:tabLst>
                <a:tab pos="241300" algn="l"/>
              </a:tabLst>
            </a:pPr>
            <a:r>
              <a:rPr lang="en-US" sz="2000" b="1" spc="-5" dirty="0">
                <a:latin typeface="Maiandra GD" panose="020E0502030308020204" pitchFamily="34" charset="0"/>
                <a:cs typeface="Calibri"/>
              </a:rPr>
              <a:t>Rule </a:t>
            </a:r>
            <a:r>
              <a:rPr lang="en-US" sz="2000" b="1" dirty="0">
                <a:latin typeface="Maiandra GD" panose="020E0502030308020204" pitchFamily="34" charset="0"/>
                <a:cs typeface="Calibri"/>
              </a:rPr>
              <a:t>5. In </a:t>
            </a:r>
            <a:r>
              <a:rPr lang="en-US" sz="2000" b="1" spc="-5" dirty="0">
                <a:latin typeface="Maiandra GD" panose="020E0502030308020204" pitchFamily="34" charset="0"/>
                <a:cs typeface="Calibri"/>
              </a:rPr>
              <a:t>multiplication or division, </a:t>
            </a:r>
            <a:r>
              <a:rPr lang="en-US" sz="2000" b="1" spc="-15" dirty="0">
                <a:latin typeface="Maiandra GD" panose="020E0502030308020204" pitchFamily="34" charset="0"/>
                <a:cs typeface="Calibri"/>
              </a:rPr>
              <a:t>retain </a:t>
            </a:r>
            <a:r>
              <a:rPr lang="en-US" sz="2000" b="1" dirty="0">
                <a:latin typeface="Maiandra GD" panose="020E0502030308020204" pitchFamily="34" charset="0"/>
                <a:cs typeface="Calibri"/>
              </a:rPr>
              <a:t>in each </a:t>
            </a:r>
            <a:r>
              <a:rPr lang="en-US" sz="2000" b="1" spc="-15" dirty="0">
                <a:latin typeface="Maiandra GD" panose="020E0502030308020204" pitchFamily="34" charset="0"/>
                <a:cs typeface="Calibri"/>
              </a:rPr>
              <a:t>factor </a:t>
            </a:r>
            <a:r>
              <a:rPr lang="en-US" sz="2000" b="1" spc="-5" dirty="0">
                <a:latin typeface="Maiandra GD" panose="020E0502030308020204" pitchFamily="34" charset="0"/>
                <a:cs typeface="Calibri"/>
              </a:rPr>
              <a:t>one </a:t>
            </a:r>
            <a:r>
              <a:rPr lang="en-US" sz="2000" b="1" spc="-10" dirty="0">
                <a:latin typeface="Maiandra GD" panose="020E0502030308020204" pitchFamily="34" charset="0"/>
                <a:cs typeface="Calibri"/>
              </a:rPr>
              <a:t>more significant  figure </a:t>
            </a:r>
            <a:r>
              <a:rPr lang="en-US" sz="2000" b="1" spc="-5" dirty="0">
                <a:latin typeface="Maiandra GD" panose="020E0502030308020204" pitchFamily="34" charset="0"/>
                <a:cs typeface="Calibri"/>
              </a:rPr>
              <a:t>than </a:t>
            </a:r>
            <a:r>
              <a:rPr lang="en-US" sz="2000" b="1" dirty="0">
                <a:latin typeface="Maiandra GD" panose="020E0502030308020204" pitchFamily="34" charset="0"/>
                <a:cs typeface="Calibri"/>
              </a:rPr>
              <a:t>is </a:t>
            </a:r>
            <a:r>
              <a:rPr lang="en-US" sz="2000" b="1" spc="-10" dirty="0">
                <a:latin typeface="Maiandra GD" panose="020E0502030308020204" pitchFamily="34" charset="0"/>
                <a:cs typeface="Calibri"/>
              </a:rPr>
              <a:t>contained </a:t>
            </a:r>
            <a:r>
              <a:rPr lang="en-US" sz="2000" b="1" dirty="0">
                <a:latin typeface="Maiandra GD" panose="020E0502030308020204" pitchFamily="34" charset="0"/>
                <a:cs typeface="Calibri"/>
              </a:rPr>
              <a:t>in </a:t>
            </a:r>
            <a:r>
              <a:rPr lang="en-US" sz="2000" b="1" spc="-5" dirty="0">
                <a:latin typeface="Maiandra GD" panose="020E0502030308020204" pitchFamily="34" charset="0"/>
                <a:cs typeface="Calibri"/>
              </a:rPr>
              <a:t>the </a:t>
            </a:r>
            <a:r>
              <a:rPr lang="en-US" sz="2000" b="1" spc="-15" dirty="0">
                <a:latin typeface="Maiandra GD" panose="020E0502030308020204" pitchFamily="34" charset="0"/>
                <a:cs typeface="Calibri"/>
              </a:rPr>
              <a:t>factor </a:t>
            </a:r>
            <a:r>
              <a:rPr lang="en-US" sz="2000" b="1" spc="-10" dirty="0">
                <a:latin typeface="Maiandra GD" panose="020E0502030308020204" pitchFamily="34" charset="0"/>
                <a:cs typeface="Calibri"/>
              </a:rPr>
              <a:t>having </a:t>
            </a:r>
            <a:r>
              <a:rPr lang="en-US" sz="2000" b="1" dirty="0">
                <a:latin typeface="Maiandra GD" panose="020E0502030308020204" pitchFamily="34" charset="0"/>
                <a:cs typeface="Calibri"/>
              </a:rPr>
              <a:t>the </a:t>
            </a:r>
            <a:r>
              <a:rPr lang="en-US" sz="2000" b="1" spc="-15" dirty="0">
                <a:latin typeface="Maiandra GD" panose="020E0502030308020204" pitchFamily="34" charset="0"/>
                <a:cs typeface="Calibri"/>
              </a:rPr>
              <a:t>largest </a:t>
            </a:r>
            <a:r>
              <a:rPr lang="en-US" sz="2000" b="1" spc="-20" dirty="0">
                <a:latin typeface="Maiandra GD" panose="020E0502030308020204" pitchFamily="34" charset="0"/>
                <a:cs typeface="Calibri"/>
              </a:rPr>
              <a:t>uncertainty. </a:t>
            </a:r>
            <a:r>
              <a:rPr lang="en-US" sz="2000" b="1" spc="-5" dirty="0">
                <a:latin typeface="Maiandra GD" panose="020E0502030308020204" pitchFamily="34" charset="0"/>
                <a:cs typeface="Calibri"/>
              </a:rPr>
              <a:t>The  </a:t>
            </a:r>
            <a:r>
              <a:rPr lang="en-US" sz="2000" b="1" spc="-15" dirty="0">
                <a:latin typeface="Maiandra GD" panose="020E0502030308020204" pitchFamily="34" charset="0"/>
                <a:cs typeface="Calibri"/>
              </a:rPr>
              <a:t>percentage </a:t>
            </a:r>
            <a:r>
              <a:rPr lang="en-US" sz="2000" b="1" spc="-10" dirty="0">
                <a:latin typeface="Maiandra GD" panose="020E0502030308020204" pitchFamily="34" charset="0"/>
                <a:cs typeface="Calibri"/>
              </a:rPr>
              <a:t>precision </a:t>
            </a:r>
            <a:r>
              <a:rPr lang="en-US" sz="2000" b="1" spc="-5" dirty="0">
                <a:latin typeface="Maiandra GD" panose="020E0502030308020204" pitchFamily="34" charset="0"/>
                <a:cs typeface="Calibri"/>
              </a:rPr>
              <a:t>of </a:t>
            </a:r>
            <a:r>
              <a:rPr lang="en-US" sz="2000" b="1" dirty="0">
                <a:latin typeface="Maiandra GD" panose="020E0502030308020204" pitchFamily="34" charset="0"/>
                <a:cs typeface="Calibri"/>
              </a:rPr>
              <a:t>a </a:t>
            </a:r>
            <a:r>
              <a:rPr lang="en-US" sz="2000" b="1" spc="-10" dirty="0">
                <a:latin typeface="Maiandra GD" panose="020E0502030308020204" pitchFamily="34" charset="0"/>
                <a:cs typeface="Calibri"/>
              </a:rPr>
              <a:t>product </a:t>
            </a:r>
            <a:r>
              <a:rPr lang="en-US" sz="2000" b="1" spc="-5" dirty="0">
                <a:latin typeface="Maiandra GD" panose="020E0502030308020204" pitchFamily="34" charset="0"/>
                <a:cs typeface="Calibri"/>
              </a:rPr>
              <a:t>or </a:t>
            </a:r>
            <a:r>
              <a:rPr lang="en-US" sz="2000" b="1" spc="-10" dirty="0">
                <a:latin typeface="Maiandra GD" panose="020E0502030308020204" pitchFamily="34" charset="0"/>
                <a:cs typeface="Calibri"/>
              </a:rPr>
              <a:t>quotient cannot </a:t>
            </a:r>
            <a:r>
              <a:rPr lang="en-US" sz="2000" b="1" spc="-5" dirty="0">
                <a:latin typeface="Maiandra GD" panose="020E0502030308020204" pitchFamily="34" charset="0"/>
                <a:cs typeface="Calibri"/>
              </a:rPr>
              <a:t>be </a:t>
            </a:r>
            <a:r>
              <a:rPr lang="en-US" sz="2000" b="1" spc="-20" dirty="0">
                <a:latin typeface="Maiandra GD" panose="020E0502030308020204" pitchFamily="34" charset="0"/>
                <a:cs typeface="Calibri"/>
              </a:rPr>
              <a:t>greater </a:t>
            </a:r>
            <a:r>
              <a:rPr lang="en-US" sz="2000" b="1" dirty="0">
                <a:latin typeface="Maiandra GD" panose="020E0502030308020204" pitchFamily="34" charset="0"/>
                <a:cs typeface="Calibri"/>
              </a:rPr>
              <a:t>than the  </a:t>
            </a:r>
            <a:r>
              <a:rPr lang="en-US" sz="2000" b="1" spc="-15" dirty="0">
                <a:latin typeface="Maiandra GD" panose="020E0502030308020204" pitchFamily="34" charset="0"/>
                <a:cs typeface="Calibri"/>
              </a:rPr>
              <a:t>percentage </a:t>
            </a:r>
            <a:r>
              <a:rPr lang="en-US" sz="2000" b="1" spc="-10" dirty="0">
                <a:latin typeface="Maiandra GD" panose="020E0502030308020204" pitchFamily="34" charset="0"/>
                <a:cs typeface="Calibri"/>
              </a:rPr>
              <a:t>precision </a:t>
            </a:r>
            <a:r>
              <a:rPr lang="en-US" sz="2000" b="1" spc="-5" dirty="0">
                <a:latin typeface="Maiandra GD" panose="020E0502030308020204" pitchFamily="34" charset="0"/>
                <a:cs typeface="Calibri"/>
              </a:rPr>
              <a:t>of </a:t>
            </a:r>
            <a:r>
              <a:rPr lang="en-US" sz="2000" b="1" dirty="0">
                <a:latin typeface="Maiandra GD" panose="020E0502030308020204" pitchFamily="34" charset="0"/>
                <a:cs typeface="Calibri"/>
              </a:rPr>
              <a:t>the </a:t>
            </a:r>
            <a:r>
              <a:rPr lang="en-US" sz="2000" b="1" spc="-15" dirty="0">
                <a:latin typeface="Maiandra GD" panose="020E0502030308020204" pitchFamily="34" charset="0"/>
                <a:cs typeface="Calibri"/>
              </a:rPr>
              <a:t>least </a:t>
            </a:r>
            <a:r>
              <a:rPr lang="en-US" sz="2000" b="1" spc="-10" dirty="0">
                <a:latin typeface="Maiandra GD" panose="020E0502030308020204" pitchFamily="34" charset="0"/>
                <a:cs typeface="Calibri"/>
              </a:rPr>
              <a:t>precise </a:t>
            </a:r>
            <a:r>
              <a:rPr lang="en-US" sz="2000" b="1" spc="-15" dirty="0">
                <a:latin typeface="Maiandra GD" panose="020E0502030308020204" pitchFamily="34" charset="0"/>
                <a:cs typeface="Calibri"/>
              </a:rPr>
              <a:t>factor </a:t>
            </a:r>
            <a:r>
              <a:rPr lang="en-US" sz="2000" b="1" spc="-10" dirty="0">
                <a:latin typeface="Maiandra GD" panose="020E0502030308020204" pitchFamily="34" charset="0"/>
                <a:cs typeface="Calibri"/>
              </a:rPr>
              <a:t>entering into </a:t>
            </a:r>
            <a:r>
              <a:rPr lang="en-US" sz="2000" b="1" dirty="0">
                <a:latin typeface="Maiandra GD" panose="020E0502030308020204" pitchFamily="34" charset="0"/>
                <a:cs typeface="Calibri"/>
              </a:rPr>
              <a:t>the</a:t>
            </a:r>
            <a:r>
              <a:rPr lang="en-US" sz="2000" b="1" spc="185" dirty="0">
                <a:latin typeface="Maiandra GD" panose="020E0502030308020204" pitchFamily="34" charset="0"/>
                <a:cs typeface="Calibri"/>
              </a:rPr>
              <a:t> </a:t>
            </a:r>
            <a:r>
              <a:rPr lang="en-US" sz="2000" b="1" spc="-5" dirty="0">
                <a:latin typeface="Maiandra GD" panose="020E0502030308020204" pitchFamily="34" charset="0"/>
                <a:cs typeface="Calibri"/>
              </a:rPr>
              <a:t>calculation.</a:t>
            </a:r>
            <a:endParaRPr lang="en-US" sz="2000" b="1" dirty="0">
              <a:latin typeface="Maiandra GD" panose="020E0502030308020204" pitchFamily="34" charset="0"/>
              <a:cs typeface="Calibri"/>
            </a:endParaRPr>
          </a:p>
          <a:p>
            <a:pPr marL="241300" marR="6985" algn="just">
              <a:lnSpc>
                <a:spcPct val="80000"/>
              </a:lnSpc>
            </a:pPr>
            <a:r>
              <a:rPr lang="en-US" sz="2000" b="1" spc="5" dirty="0">
                <a:latin typeface="Maiandra GD" panose="020E0502030308020204" pitchFamily="34" charset="0"/>
                <a:cs typeface="Calibri"/>
              </a:rPr>
              <a:t>e.g. </a:t>
            </a:r>
            <a:r>
              <a:rPr lang="en-US" sz="2000" b="1" dirty="0">
                <a:latin typeface="Maiandra GD" panose="020E0502030308020204" pitchFamily="34" charset="0"/>
                <a:cs typeface="Calibri"/>
              </a:rPr>
              <a:t>the </a:t>
            </a:r>
            <a:r>
              <a:rPr lang="en-US" sz="2000" b="1" spc="-10" dirty="0">
                <a:latin typeface="Maiandra GD" panose="020E0502030308020204" pitchFamily="34" charset="0"/>
                <a:cs typeface="Calibri"/>
              </a:rPr>
              <a:t>product </a:t>
            </a:r>
            <a:r>
              <a:rPr lang="en-US" sz="2000" b="1" spc="-5" dirty="0">
                <a:latin typeface="Maiandra GD" panose="020E0502030308020204" pitchFamily="34" charset="0"/>
                <a:cs typeface="Calibri"/>
              </a:rPr>
              <a:t>of </a:t>
            </a:r>
            <a:r>
              <a:rPr lang="en-US" sz="2000" b="1" dirty="0">
                <a:latin typeface="Maiandra GD" panose="020E0502030308020204" pitchFamily="34" charset="0"/>
                <a:cs typeface="Calibri"/>
              </a:rPr>
              <a:t>the </a:t>
            </a:r>
            <a:r>
              <a:rPr lang="en-US" sz="2000" b="1" spc="-10" dirty="0">
                <a:latin typeface="Maiandra GD" panose="020E0502030308020204" pitchFamily="34" charset="0"/>
                <a:cs typeface="Calibri"/>
              </a:rPr>
              <a:t>three figures </a:t>
            </a:r>
            <a:r>
              <a:rPr lang="en-US" sz="2000" b="1" spc="-5" dirty="0">
                <a:latin typeface="Maiandra GD" panose="020E0502030308020204" pitchFamily="34" charset="0"/>
                <a:cs typeface="Calibri"/>
              </a:rPr>
              <a:t>0.0121, 25.64 </a:t>
            </a:r>
            <a:r>
              <a:rPr lang="en-US" sz="2000" b="1" dirty="0">
                <a:latin typeface="Maiandra GD" panose="020E0502030308020204" pitchFamily="34" charset="0"/>
                <a:cs typeface="Calibri"/>
              </a:rPr>
              <a:t>and </a:t>
            </a:r>
            <a:r>
              <a:rPr lang="en-US" sz="2000" b="1" spc="-5" dirty="0">
                <a:latin typeface="Maiandra GD" panose="020E0502030308020204" pitchFamily="34" charset="0"/>
                <a:cs typeface="Calibri"/>
              </a:rPr>
              <a:t>1.05782 </a:t>
            </a:r>
            <a:r>
              <a:rPr lang="en-US" sz="2000" b="1" dirty="0">
                <a:latin typeface="Maiandra GD" panose="020E0502030308020204" pitchFamily="34" charset="0"/>
                <a:cs typeface="Calibri"/>
              </a:rPr>
              <a:t>is </a:t>
            </a:r>
            <a:r>
              <a:rPr lang="en-US" sz="2000" b="1" spc="-5" dirty="0">
                <a:latin typeface="Maiandra GD" panose="020E0502030308020204" pitchFamily="34" charset="0"/>
                <a:cs typeface="Calibri"/>
              </a:rPr>
              <a:t>0.0121 </a:t>
            </a:r>
            <a:r>
              <a:rPr lang="en-US" sz="2000" b="1" dirty="0">
                <a:latin typeface="Maiandra GD" panose="020E0502030308020204" pitchFamily="34" charset="0"/>
                <a:cs typeface="Calibri"/>
              </a:rPr>
              <a:t>X  25.6 X 1.06 =</a:t>
            </a:r>
            <a:r>
              <a:rPr lang="en-US" sz="2000" b="1" spc="-60" dirty="0">
                <a:latin typeface="Maiandra GD" panose="020E0502030308020204" pitchFamily="34" charset="0"/>
                <a:cs typeface="Calibri"/>
              </a:rPr>
              <a:t> </a:t>
            </a:r>
            <a:r>
              <a:rPr lang="en-US" sz="2000" b="1" dirty="0">
                <a:latin typeface="Maiandra GD" panose="020E0502030308020204" pitchFamily="34" charset="0"/>
                <a:cs typeface="Calibri"/>
              </a:rPr>
              <a:t>0.328</a:t>
            </a:r>
          </a:p>
          <a:p>
            <a:pPr marL="241300" marR="5080" indent="-228600" algn="just">
              <a:lnSpc>
                <a:spcPts val="2500"/>
              </a:lnSpc>
              <a:spcBef>
                <a:spcPts val="985"/>
              </a:spcBef>
              <a:buFont typeface="Arial"/>
              <a:buChar char="•"/>
              <a:tabLst>
                <a:tab pos="241300" algn="l"/>
              </a:tabLst>
            </a:pPr>
            <a:endParaRPr lang="en-US" sz="2000" b="1" dirty="0">
              <a:latin typeface="Maiandra GD" panose="020E0502030308020204" pitchFamily="34" charset="0"/>
              <a:cs typeface="Calibri"/>
            </a:endParaRPr>
          </a:p>
        </p:txBody>
      </p:sp>
      <p:sp>
        <p:nvSpPr>
          <p:cNvPr id="3" name="Rectangle 2">
            <a:extLst>
              <a:ext uri="{FF2B5EF4-FFF2-40B4-BE49-F238E27FC236}">
                <a16:creationId xmlns:a16="http://schemas.microsoft.com/office/drawing/2014/main" id="{EE1F0B6F-6E9A-4A14-B438-9D0FF8C64DFF}"/>
              </a:ext>
            </a:extLst>
          </p:cNvPr>
          <p:cNvSpPr/>
          <p:nvPr/>
        </p:nvSpPr>
        <p:spPr>
          <a:xfrm>
            <a:off x="232528" y="3390564"/>
            <a:ext cx="11843208" cy="646331"/>
          </a:xfrm>
          <a:prstGeom prst="rect">
            <a:avLst/>
          </a:prstGeom>
        </p:spPr>
        <p:txBody>
          <a:bodyPr wrap="square">
            <a:spAutoFit/>
          </a:bodyPr>
          <a:lstStyle/>
          <a:p>
            <a:pPr marL="241300" marR="7620" indent="-228600" algn="just">
              <a:lnSpc>
                <a:spcPct val="90000"/>
              </a:lnSpc>
              <a:spcBef>
                <a:spcPts val="434"/>
              </a:spcBef>
              <a:buFont typeface="Arial"/>
              <a:buChar char="•"/>
              <a:tabLst>
                <a:tab pos="241300" algn="l"/>
              </a:tabLst>
            </a:pPr>
            <a:r>
              <a:rPr lang="en-US" sz="2000" b="1" spc="-5" dirty="0">
                <a:latin typeface="Maiandra GD" panose="020E0502030308020204" pitchFamily="34" charset="0"/>
                <a:cs typeface="Calibri"/>
              </a:rPr>
              <a:t>When a </a:t>
            </a:r>
            <a:r>
              <a:rPr lang="en-US" sz="2000" b="1" spc="-10" dirty="0">
                <a:latin typeface="Maiandra GD" panose="020E0502030308020204" pitchFamily="34" charset="0"/>
                <a:cs typeface="Calibri"/>
              </a:rPr>
              <a:t>calculation </a:t>
            </a:r>
            <a:r>
              <a:rPr lang="en-US" sz="2000" b="1" spc="-15" dirty="0">
                <a:latin typeface="Maiandra GD" panose="020E0502030308020204" pitchFamily="34" charset="0"/>
                <a:cs typeface="Calibri"/>
              </a:rPr>
              <a:t>involves </a:t>
            </a:r>
            <a:r>
              <a:rPr lang="en-US" sz="2000" b="1" spc="-5" dirty="0">
                <a:latin typeface="Maiandra GD" panose="020E0502030308020204" pitchFamily="34" charset="0"/>
                <a:cs typeface="Calibri"/>
              </a:rPr>
              <a:t>both addition or </a:t>
            </a:r>
            <a:r>
              <a:rPr lang="en-US" sz="2000" b="1" spc="-10" dirty="0">
                <a:latin typeface="Maiandra GD" panose="020E0502030308020204" pitchFamily="34" charset="0"/>
                <a:cs typeface="Calibri"/>
              </a:rPr>
              <a:t>subtraction </a:t>
            </a:r>
            <a:r>
              <a:rPr lang="en-US" sz="2000" b="1" dirty="0">
                <a:latin typeface="Maiandra GD" panose="020E0502030308020204" pitchFamily="34" charset="0"/>
                <a:cs typeface="Calibri"/>
              </a:rPr>
              <a:t>and  </a:t>
            </a:r>
            <a:r>
              <a:rPr lang="en-US" sz="2000" b="1" spc="-10" dirty="0">
                <a:latin typeface="Maiandra GD" panose="020E0502030308020204" pitchFamily="34" charset="0"/>
                <a:cs typeface="Calibri"/>
              </a:rPr>
              <a:t>multiplication </a:t>
            </a:r>
            <a:r>
              <a:rPr lang="en-US" sz="2000" b="1" dirty="0">
                <a:latin typeface="Maiandra GD" panose="020E0502030308020204" pitchFamily="34" charset="0"/>
                <a:cs typeface="Calibri"/>
              </a:rPr>
              <a:t>or </a:t>
            </a:r>
            <a:r>
              <a:rPr lang="en-US" sz="2000" b="1" spc="-5" dirty="0">
                <a:latin typeface="Maiandra GD" panose="020E0502030308020204" pitchFamily="34" charset="0"/>
                <a:cs typeface="Calibri"/>
              </a:rPr>
              <a:t>division, addition </a:t>
            </a:r>
            <a:r>
              <a:rPr lang="en-US" sz="2000" b="1" spc="-10" dirty="0">
                <a:latin typeface="Maiandra GD" panose="020E0502030308020204" pitchFamily="34" charset="0"/>
                <a:cs typeface="Calibri"/>
              </a:rPr>
              <a:t>is </a:t>
            </a:r>
            <a:r>
              <a:rPr lang="en-US" sz="2000" b="1" spc="-5" dirty="0">
                <a:latin typeface="Maiandra GD" panose="020E0502030308020204" pitchFamily="34" charset="0"/>
                <a:cs typeface="Calibri"/>
              </a:rPr>
              <a:t>done </a:t>
            </a:r>
            <a:r>
              <a:rPr lang="en-US" sz="2000" b="1" spc="-25" dirty="0">
                <a:latin typeface="Maiandra GD" panose="020E0502030308020204" pitchFamily="34" charset="0"/>
                <a:cs typeface="Calibri"/>
              </a:rPr>
              <a:t>first </a:t>
            </a:r>
            <a:r>
              <a:rPr lang="en-US" sz="2000" b="1" dirty="0">
                <a:latin typeface="Maiandra GD" panose="020E0502030308020204" pitchFamily="34" charset="0"/>
                <a:cs typeface="Calibri"/>
              </a:rPr>
              <a:t>so </a:t>
            </a:r>
            <a:r>
              <a:rPr lang="en-US" sz="2000" b="1" spc="-5" dirty="0">
                <a:latin typeface="Maiandra GD" panose="020E0502030308020204" pitchFamily="34" charset="0"/>
                <a:cs typeface="Calibri"/>
              </a:rPr>
              <a:t>as </a:t>
            </a:r>
            <a:r>
              <a:rPr lang="en-US" sz="2000" b="1" spc="-15" dirty="0">
                <a:latin typeface="Maiandra GD" panose="020E0502030308020204" pitchFamily="34" charset="0"/>
                <a:cs typeface="Calibri"/>
              </a:rPr>
              <a:t>to </a:t>
            </a:r>
            <a:r>
              <a:rPr lang="en-US" sz="2000" b="1" spc="-10" dirty="0">
                <a:latin typeface="Maiandra GD" panose="020E0502030308020204" pitchFamily="34" charset="0"/>
                <a:cs typeface="Calibri"/>
              </a:rPr>
              <a:t>determine </a:t>
            </a:r>
            <a:r>
              <a:rPr lang="en-US" sz="2000" b="1" spc="-5" dirty="0">
                <a:latin typeface="Maiandra GD" panose="020E0502030308020204" pitchFamily="34" charset="0"/>
                <a:cs typeface="Calibri"/>
              </a:rPr>
              <a:t>the  </a:t>
            </a:r>
            <a:r>
              <a:rPr lang="en-US" sz="2000" b="1" spc="-10" dirty="0">
                <a:latin typeface="Maiandra GD" panose="020E0502030308020204" pitchFamily="34" charset="0"/>
                <a:cs typeface="Calibri"/>
              </a:rPr>
              <a:t>number </a:t>
            </a:r>
            <a:r>
              <a:rPr lang="en-US" sz="2000" b="1" spc="-5" dirty="0">
                <a:latin typeface="Maiandra GD" panose="020E0502030308020204" pitchFamily="34" charset="0"/>
                <a:cs typeface="Calibri"/>
              </a:rPr>
              <a:t>of </a:t>
            </a:r>
            <a:r>
              <a:rPr lang="en-US" sz="2000" b="1" spc="-15" dirty="0">
                <a:latin typeface="Maiandra GD" panose="020E0502030308020204" pitchFamily="34" charset="0"/>
                <a:cs typeface="Calibri"/>
              </a:rPr>
              <a:t>significant figures </a:t>
            </a:r>
            <a:r>
              <a:rPr lang="en-US" sz="2000" b="1" spc="-10" dirty="0">
                <a:latin typeface="Maiandra GD" panose="020E0502030308020204" pitchFamily="34" charset="0"/>
                <a:cs typeface="Calibri"/>
              </a:rPr>
              <a:t>in </a:t>
            </a:r>
            <a:r>
              <a:rPr lang="en-US" sz="2000" b="1" spc="-5" dirty="0">
                <a:latin typeface="Maiandra GD" panose="020E0502030308020204" pitchFamily="34" charset="0"/>
                <a:cs typeface="Calibri"/>
              </a:rPr>
              <a:t>the</a:t>
            </a:r>
            <a:r>
              <a:rPr lang="en-US" sz="2000" b="1" spc="150" dirty="0">
                <a:latin typeface="Maiandra GD" panose="020E0502030308020204" pitchFamily="34" charset="0"/>
                <a:cs typeface="Calibri"/>
              </a:rPr>
              <a:t> </a:t>
            </a:r>
            <a:r>
              <a:rPr lang="en-US" sz="2000" b="1" spc="-50" dirty="0">
                <a:latin typeface="Maiandra GD" panose="020E0502030308020204" pitchFamily="34" charset="0"/>
                <a:cs typeface="Calibri"/>
              </a:rPr>
              <a:t>answer.</a:t>
            </a:r>
            <a:endParaRPr lang="en-US" sz="2000" b="1" dirty="0">
              <a:latin typeface="Maiandra GD" panose="020E0502030308020204" pitchFamily="34" charset="0"/>
              <a:cs typeface="Calibri"/>
            </a:endParaRPr>
          </a:p>
        </p:txBody>
      </p:sp>
    </p:spTree>
    <p:extLst>
      <p:ext uri="{BB962C8B-B14F-4D97-AF65-F5344CB8AC3E}">
        <p14:creationId xmlns:p14="http://schemas.microsoft.com/office/powerpoint/2010/main" val="2404981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934C67-6FAA-4DA6-B570-33CCBE310D4A}"/>
              </a:ext>
            </a:extLst>
          </p:cNvPr>
          <p:cNvSpPr/>
          <p:nvPr/>
        </p:nvSpPr>
        <p:spPr>
          <a:xfrm>
            <a:off x="377072" y="228124"/>
            <a:ext cx="11255604" cy="3785652"/>
          </a:xfrm>
          <a:prstGeom prst="rect">
            <a:avLst/>
          </a:prstGeom>
        </p:spPr>
        <p:txBody>
          <a:bodyPr wrap="square">
            <a:spAutoFit/>
          </a:bodyPr>
          <a:lstStyle/>
          <a:p>
            <a:r>
              <a:rPr lang="en-IN" sz="2400" b="1" dirty="0">
                <a:solidFill>
                  <a:srgbClr val="FF0000"/>
                </a:solidFill>
                <a:latin typeface="Maiandra GD" panose="020E0502030308020204" pitchFamily="34" charset="0"/>
              </a:rPr>
              <a:t>CONFIDENCE INTERVAL</a:t>
            </a:r>
          </a:p>
          <a:p>
            <a:r>
              <a:rPr lang="en-US" b="1" dirty="0">
                <a:latin typeface="Maiandra GD" panose="020E0502030308020204" pitchFamily="34" charset="0"/>
              </a:rPr>
              <a:t>When a small number of observations is made, the value of the standard deviation s, does not by itself give a measure of how close the sample mean X might be to the true mean. It is, however, possible to calculate a confidence interval to estimate the range within which the true mean may be found. The limits of this confidence interval, known as the confidence limits, are given by </a:t>
            </a:r>
            <a:r>
              <a:rPr lang="en-IN" b="1" dirty="0">
                <a:latin typeface="Maiandra GD" panose="020E0502030308020204" pitchFamily="34" charset="0"/>
              </a:rPr>
              <a:t>the expression </a:t>
            </a:r>
          </a:p>
          <a:p>
            <a:endParaRPr lang="en-US" b="1" dirty="0">
              <a:latin typeface="Maiandra GD" panose="020E0502030308020204" pitchFamily="34" charset="0"/>
            </a:endParaRPr>
          </a:p>
          <a:p>
            <a:r>
              <a:rPr lang="en-US" b="1" dirty="0">
                <a:latin typeface="Maiandra GD" panose="020E0502030308020204" pitchFamily="34" charset="0"/>
              </a:rPr>
              <a:t>Confidence limits of </a:t>
            </a:r>
            <a:r>
              <a:rPr lang="el-GR" b="1" dirty="0"/>
              <a:t> μ </a:t>
            </a:r>
            <a:r>
              <a:rPr lang="en-US" b="1" dirty="0">
                <a:latin typeface="Maiandra GD" panose="020E0502030308020204" pitchFamily="34" charset="0"/>
              </a:rPr>
              <a:t>, for n replicate measurements</a:t>
            </a:r>
            <a:endParaRPr lang="en-IN" b="1" dirty="0">
              <a:latin typeface="Maiandra GD" panose="020E0502030308020204" pitchFamily="34" charset="0"/>
            </a:endParaRPr>
          </a:p>
          <a:p>
            <a:endParaRPr lang="en-IN" b="1" dirty="0">
              <a:latin typeface="Maiandra GD" panose="020E0502030308020204" pitchFamily="34" charset="0"/>
            </a:endParaRPr>
          </a:p>
          <a:p>
            <a:endParaRPr lang="en-US" b="1" dirty="0">
              <a:latin typeface="Maiandra GD" panose="020E0502030308020204" pitchFamily="34" charset="0"/>
            </a:endParaRPr>
          </a:p>
          <a:p>
            <a:endParaRPr lang="en-US" b="1" dirty="0">
              <a:latin typeface="Maiandra GD" panose="020E0502030308020204" pitchFamily="34" charset="0"/>
            </a:endParaRPr>
          </a:p>
          <a:p>
            <a:r>
              <a:rPr lang="en-US" b="1" dirty="0">
                <a:latin typeface="Maiandra GD" panose="020E0502030308020204" pitchFamily="34" charset="0"/>
              </a:rPr>
              <a:t>, </a:t>
            </a:r>
          </a:p>
          <a:p>
            <a:r>
              <a:rPr lang="en-US" b="1" dirty="0">
                <a:latin typeface="Maiandra GD" panose="020E0502030308020204" pitchFamily="34" charset="0"/>
              </a:rPr>
              <a:t>where t is a parameter that depends upon the number of degrees of freedom(v)  and the confidence level required. A table of the values of t at different confidence levels and degrees of freedom (v)</a:t>
            </a:r>
            <a:endParaRPr lang="en-IN" b="1" dirty="0">
              <a:latin typeface="Maiandra GD" panose="020E0502030308020204" pitchFamily="34" charset="0"/>
            </a:endParaRPr>
          </a:p>
        </p:txBody>
      </p:sp>
      <p:pic>
        <p:nvPicPr>
          <p:cNvPr id="3" name="Picture 2">
            <a:extLst>
              <a:ext uri="{FF2B5EF4-FFF2-40B4-BE49-F238E27FC236}">
                <a16:creationId xmlns:a16="http://schemas.microsoft.com/office/drawing/2014/main" id="{207AC3EE-D1E9-441A-8FA9-19AB07C80392}"/>
              </a:ext>
            </a:extLst>
          </p:cNvPr>
          <p:cNvPicPr>
            <a:picLocks noChangeAspect="1"/>
          </p:cNvPicPr>
          <p:nvPr/>
        </p:nvPicPr>
        <p:blipFill>
          <a:blip r:embed="rId2"/>
          <a:stretch>
            <a:fillRect/>
          </a:stretch>
        </p:blipFill>
        <p:spPr>
          <a:xfrm>
            <a:off x="5866846" y="1835866"/>
            <a:ext cx="1242168" cy="662997"/>
          </a:xfrm>
          <a:prstGeom prst="rect">
            <a:avLst/>
          </a:prstGeom>
        </p:spPr>
      </p:pic>
    </p:spTree>
    <p:extLst>
      <p:ext uri="{BB962C8B-B14F-4D97-AF65-F5344CB8AC3E}">
        <p14:creationId xmlns:p14="http://schemas.microsoft.com/office/powerpoint/2010/main" val="1052481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D42B2B-EB49-4E92-B327-73C6B681FD60}"/>
              </a:ext>
            </a:extLst>
          </p:cNvPr>
          <p:cNvSpPr/>
          <p:nvPr/>
        </p:nvSpPr>
        <p:spPr>
          <a:xfrm>
            <a:off x="263951" y="261372"/>
            <a:ext cx="11161335" cy="1569660"/>
          </a:xfrm>
          <a:prstGeom prst="rect">
            <a:avLst/>
          </a:prstGeom>
        </p:spPr>
        <p:txBody>
          <a:bodyPr wrap="square">
            <a:spAutoFit/>
          </a:bodyPr>
          <a:lstStyle/>
          <a:p>
            <a:r>
              <a:rPr lang="en-US" b="1" i="1" dirty="0">
                <a:latin typeface="Maiandra GD" panose="020E0502030308020204" pitchFamily="34" charset="0"/>
              </a:rPr>
              <a:t>Example :</a:t>
            </a:r>
          </a:p>
          <a:p>
            <a:r>
              <a:rPr lang="en-US" b="1" i="1" dirty="0">
                <a:latin typeface="Maiandra GD" panose="020E0502030308020204" pitchFamily="34" charset="0"/>
              </a:rPr>
              <a:t>      </a:t>
            </a:r>
            <a:r>
              <a:rPr lang="en-US" b="1" dirty="0">
                <a:latin typeface="Maiandra GD" panose="020E0502030308020204" pitchFamily="34" charset="0"/>
              </a:rPr>
              <a:t> The mean (2) of four determinations of the copper content of a sample of an alloy was 8.27 percent with a standard deviation s </a:t>
            </a:r>
            <a:r>
              <a:rPr lang="en-US" sz="1400" b="1" dirty="0">
                <a:latin typeface="Maiandra GD" panose="020E0502030308020204" pitchFamily="34" charset="0"/>
              </a:rPr>
              <a:t>= </a:t>
            </a:r>
            <a:r>
              <a:rPr lang="en-US" b="1" dirty="0">
                <a:latin typeface="Maiandra GD" panose="020E0502030308020204" pitchFamily="34" charset="0"/>
              </a:rPr>
              <a:t>0.17 percent. Calculate the 95 </a:t>
            </a:r>
            <a:r>
              <a:rPr lang="en-US" sz="1600" b="1" dirty="0">
                <a:latin typeface="Maiandra GD" panose="020E0502030308020204" pitchFamily="34" charset="0"/>
              </a:rPr>
              <a:t>% </a:t>
            </a:r>
            <a:r>
              <a:rPr lang="en-US" b="1" dirty="0">
                <a:latin typeface="Maiandra GD" panose="020E0502030308020204" pitchFamily="34" charset="0"/>
              </a:rPr>
              <a:t>confidence limit for the true value. From the t-tables, the value of t for the 95 per cent confidence level with </a:t>
            </a:r>
            <a:r>
              <a:rPr lang="en-US" sz="2400" b="1" dirty="0">
                <a:latin typeface="Maiandra GD" panose="020E0502030308020204" pitchFamily="34" charset="0"/>
              </a:rPr>
              <a:t>(n </a:t>
            </a:r>
            <a:r>
              <a:rPr lang="en-US" sz="1400" b="1" dirty="0">
                <a:latin typeface="Maiandra GD" panose="020E0502030308020204" pitchFamily="34" charset="0"/>
              </a:rPr>
              <a:t>- </a:t>
            </a:r>
            <a:r>
              <a:rPr lang="en-US" b="1" dirty="0">
                <a:latin typeface="Maiandra GD" panose="020E0502030308020204" pitchFamily="34" charset="0"/>
              </a:rPr>
              <a:t>l), i.e. three degrees of freedom, is 3.18. </a:t>
            </a:r>
          </a:p>
          <a:p>
            <a:r>
              <a:rPr lang="en-US" b="1" dirty="0">
                <a:latin typeface="Maiandra GD" panose="020E0502030308020204" pitchFamily="34" charset="0"/>
              </a:rPr>
              <a:t>	Hence from equation ,the 95 percent confidence level,</a:t>
            </a:r>
            <a:endParaRPr lang="en-IN" b="1" dirty="0">
              <a:latin typeface="Maiandra GD" panose="020E0502030308020204" pitchFamily="34" charset="0"/>
            </a:endParaRPr>
          </a:p>
        </p:txBody>
      </p:sp>
      <p:pic>
        <p:nvPicPr>
          <p:cNvPr id="3" name="Picture 2">
            <a:extLst>
              <a:ext uri="{FF2B5EF4-FFF2-40B4-BE49-F238E27FC236}">
                <a16:creationId xmlns:a16="http://schemas.microsoft.com/office/drawing/2014/main" id="{7A0D565A-E3F1-4E25-A6E9-580D5E0DCB92}"/>
              </a:ext>
            </a:extLst>
          </p:cNvPr>
          <p:cNvPicPr>
            <a:picLocks noChangeAspect="1"/>
          </p:cNvPicPr>
          <p:nvPr/>
        </p:nvPicPr>
        <p:blipFill>
          <a:blip r:embed="rId2"/>
          <a:stretch>
            <a:fillRect/>
          </a:stretch>
        </p:blipFill>
        <p:spPr>
          <a:xfrm>
            <a:off x="4237548" y="1976328"/>
            <a:ext cx="3528366" cy="906859"/>
          </a:xfrm>
          <a:prstGeom prst="rect">
            <a:avLst/>
          </a:prstGeom>
        </p:spPr>
      </p:pic>
      <p:sp>
        <p:nvSpPr>
          <p:cNvPr id="4" name="Rectangle 3">
            <a:extLst>
              <a:ext uri="{FF2B5EF4-FFF2-40B4-BE49-F238E27FC236}">
                <a16:creationId xmlns:a16="http://schemas.microsoft.com/office/drawing/2014/main" id="{7B511CEF-15F4-48C8-91A1-908CFA0655D9}"/>
              </a:ext>
            </a:extLst>
          </p:cNvPr>
          <p:cNvSpPr/>
          <p:nvPr/>
        </p:nvSpPr>
        <p:spPr>
          <a:xfrm>
            <a:off x="386499" y="3028483"/>
            <a:ext cx="11038787" cy="923330"/>
          </a:xfrm>
          <a:prstGeom prst="rect">
            <a:avLst/>
          </a:prstGeom>
        </p:spPr>
        <p:txBody>
          <a:bodyPr wrap="square">
            <a:spAutoFit/>
          </a:bodyPr>
          <a:lstStyle/>
          <a:p>
            <a:r>
              <a:rPr lang="en-US" b="1" dirty="0">
                <a:latin typeface="Maiandra GD" panose="020E0502030308020204" pitchFamily="34" charset="0"/>
              </a:rPr>
              <a:t>Thus, there is 95 per cent confidence that the true value of the copper content of the alloy lies in the range 8.00 to 8.54 per cent. If the number of determinations in the above example had been 12, then the reader may wish to confirm that</a:t>
            </a:r>
            <a:endParaRPr lang="en-IN" b="1" dirty="0">
              <a:latin typeface="Maiandra GD" panose="020E0502030308020204" pitchFamily="34" charset="0"/>
            </a:endParaRPr>
          </a:p>
        </p:txBody>
      </p:sp>
      <p:pic>
        <p:nvPicPr>
          <p:cNvPr id="5" name="Picture 4">
            <a:extLst>
              <a:ext uri="{FF2B5EF4-FFF2-40B4-BE49-F238E27FC236}">
                <a16:creationId xmlns:a16="http://schemas.microsoft.com/office/drawing/2014/main" id="{F35C12AD-37F6-4636-95ED-C42D8806C2EE}"/>
              </a:ext>
            </a:extLst>
          </p:cNvPr>
          <p:cNvPicPr>
            <a:picLocks noChangeAspect="1"/>
          </p:cNvPicPr>
          <p:nvPr/>
        </p:nvPicPr>
        <p:blipFill>
          <a:blip r:embed="rId3"/>
          <a:stretch>
            <a:fillRect/>
          </a:stretch>
        </p:blipFill>
        <p:spPr>
          <a:xfrm>
            <a:off x="4237548" y="3820110"/>
            <a:ext cx="3391194" cy="922100"/>
          </a:xfrm>
          <a:prstGeom prst="rect">
            <a:avLst/>
          </a:prstGeom>
        </p:spPr>
      </p:pic>
      <p:sp>
        <p:nvSpPr>
          <p:cNvPr id="6" name="Rectangle 5">
            <a:extLst>
              <a:ext uri="{FF2B5EF4-FFF2-40B4-BE49-F238E27FC236}">
                <a16:creationId xmlns:a16="http://schemas.microsoft.com/office/drawing/2014/main" id="{4F553621-05B0-4A9C-AC46-CE787FF827F6}"/>
              </a:ext>
            </a:extLst>
          </p:cNvPr>
          <p:cNvSpPr/>
          <p:nvPr/>
        </p:nvSpPr>
        <p:spPr>
          <a:xfrm>
            <a:off x="515332" y="5021088"/>
            <a:ext cx="11161335" cy="923330"/>
          </a:xfrm>
          <a:prstGeom prst="rect">
            <a:avLst/>
          </a:prstGeom>
        </p:spPr>
        <p:txBody>
          <a:bodyPr wrap="square">
            <a:spAutoFit/>
          </a:bodyPr>
          <a:lstStyle/>
          <a:p>
            <a:r>
              <a:rPr lang="en-US" b="1" dirty="0">
                <a:latin typeface="Maiandra GD" panose="020E0502030308020204" pitchFamily="34" charset="0"/>
              </a:rPr>
              <a:t>Hence, on increasing the number of replicate determinations both the values of t and  S/</a:t>
            </a:r>
            <a:r>
              <a:rPr lang="en-IN" b="1" dirty="0">
                <a:latin typeface="Maiandra GD" panose="020E0502030308020204" pitchFamily="34" charset="0"/>
              </a:rPr>
              <a:t>      </a:t>
            </a:r>
            <a:r>
              <a:rPr lang="en-US" b="1" dirty="0">
                <a:latin typeface="Maiandra GD" panose="020E0502030308020204" pitchFamily="34" charset="0"/>
              </a:rPr>
              <a:t>decrease with the result that the confidence interval is smaller. There is, however, often a limit to the number of replicate analyses that can be sensibly </a:t>
            </a:r>
            <a:r>
              <a:rPr lang="en-IN" b="1" dirty="0">
                <a:latin typeface="Maiandra GD" panose="020E0502030308020204" pitchFamily="34" charset="0"/>
              </a:rPr>
              <a:t>performed</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C821BD5-269A-4EAE-AD3E-019F26DDFFC4}"/>
                  </a:ext>
                </a:extLst>
              </p:cNvPr>
              <p:cNvSpPr txBox="1"/>
              <p:nvPr/>
            </p:nvSpPr>
            <p:spPr>
              <a:xfrm>
                <a:off x="8587819" y="5100513"/>
                <a:ext cx="368691" cy="2976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N"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𝒏</m:t>
                      </m:r>
                    </m:oMath>
                  </m:oMathPara>
                </a14:m>
                <a:endParaRPr lang="en-IN" b="1" dirty="0">
                  <a:latin typeface="Maiandra GD" panose="020E0502030308020204" pitchFamily="34" charset="0"/>
                </a:endParaRPr>
              </a:p>
            </p:txBody>
          </p:sp>
        </mc:Choice>
        <mc:Fallback xmlns="">
          <p:sp>
            <p:nvSpPr>
              <p:cNvPr id="8" name="TextBox 7">
                <a:extLst>
                  <a:ext uri="{FF2B5EF4-FFF2-40B4-BE49-F238E27FC236}">
                    <a16:creationId xmlns:a16="http://schemas.microsoft.com/office/drawing/2014/main" id="{8C821BD5-269A-4EAE-AD3E-019F26DDFFC4}"/>
                  </a:ext>
                </a:extLst>
              </p:cNvPr>
              <p:cNvSpPr txBox="1">
                <a:spLocks noRot="1" noChangeAspect="1" noMove="1" noResize="1" noEditPoints="1" noAdjustHandles="1" noChangeArrowheads="1" noChangeShapeType="1" noTextEdit="1"/>
              </p:cNvSpPr>
              <p:nvPr/>
            </p:nvSpPr>
            <p:spPr>
              <a:xfrm>
                <a:off x="8587819" y="5100513"/>
                <a:ext cx="368691" cy="297646"/>
              </a:xfrm>
              <a:prstGeom prst="rect">
                <a:avLst/>
              </a:prstGeom>
              <a:blipFill>
                <a:blip r:embed="rId4"/>
                <a:stretch>
                  <a:fillRect l="-21667" t="-10204" r="-10000" b="-24490"/>
                </a:stretch>
              </a:blipFill>
            </p:spPr>
            <p:txBody>
              <a:bodyPr/>
              <a:lstStyle/>
              <a:p>
                <a:r>
                  <a:rPr lang="en-IN">
                    <a:noFill/>
                  </a:rPr>
                  <a:t> </a:t>
                </a:r>
              </a:p>
            </p:txBody>
          </p:sp>
        </mc:Fallback>
      </mc:AlternateContent>
    </p:spTree>
    <p:extLst>
      <p:ext uri="{BB962C8B-B14F-4D97-AF65-F5344CB8AC3E}">
        <p14:creationId xmlns:p14="http://schemas.microsoft.com/office/powerpoint/2010/main" val="2526270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F1EBD3-AD46-45DC-93A5-B2FF90DBC620}"/>
              </a:ext>
            </a:extLst>
          </p:cNvPr>
          <p:cNvSpPr txBox="1"/>
          <p:nvPr/>
        </p:nvSpPr>
        <p:spPr>
          <a:xfrm rot="20688516">
            <a:off x="2932043" y="2262306"/>
            <a:ext cx="6361044" cy="1569660"/>
          </a:xfrm>
          <a:prstGeom prst="rect">
            <a:avLst/>
          </a:prstGeom>
          <a:noFill/>
        </p:spPr>
        <p:txBody>
          <a:bodyPr wrap="square" rtlCol="0">
            <a:spAutoFit/>
          </a:bodyPr>
          <a:lstStyle/>
          <a:p>
            <a:r>
              <a:rPr lang="en-US" sz="9600" b="1" dirty="0">
                <a:solidFill>
                  <a:srgbClr val="800080"/>
                </a:solidFill>
                <a:effectLst>
                  <a:outerShdw blurRad="38100" dist="38100" dir="2700000" algn="tl">
                    <a:srgbClr val="000000">
                      <a:alpha val="43137"/>
                    </a:srgbClr>
                  </a:outerShdw>
                </a:effectLst>
                <a:latin typeface="Maiandra GD" panose="020E0502030308020204" pitchFamily="34" charset="0"/>
              </a:rPr>
              <a:t>Thank You</a:t>
            </a:r>
            <a:endParaRPr lang="en-IN" sz="9600" b="1" dirty="0">
              <a:solidFill>
                <a:srgbClr val="800080"/>
              </a:solidFill>
              <a:effectLst>
                <a:outerShdw blurRad="38100" dist="38100" dir="2700000" algn="tl">
                  <a:srgbClr val="000000">
                    <a:alpha val="43137"/>
                  </a:srgbClr>
                </a:outerShdw>
              </a:effectLst>
              <a:latin typeface="Maiandra GD" panose="020E0502030308020204" pitchFamily="34" charset="0"/>
            </a:endParaRPr>
          </a:p>
        </p:txBody>
      </p:sp>
    </p:spTree>
    <p:extLst>
      <p:ext uri="{BB962C8B-B14F-4D97-AF65-F5344CB8AC3E}">
        <p14:creationId xmlns:p14="http://schemas.microsoft.com/office/powerpoint/2010/main" val="273266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2D598F-399B-488E-BA8C-273A8BF494B5}"/>
              </a:ext>
            </a:extLst>
          </p:cNvPr>
          <p:cNvSpPr/>
          <p:nvPr/>
        </p:nvSpPr>
        <p:spPr>
          <a:xfrm>
            <a:off x="4110087" y="133488"/>
            <a:ext cx="3289953" cy="707886"/>
          </a:xfrm>
          <a:prstGeom prst="rect">
            <a:avLst/>
          </a:prstGeom>
        </p:spPr>
        <p:txBody>
          <a:bodyPr wrap="square">
            <a:spAutoFit/>
          </a:bodyPr>
          <a:lstStyle/>
          <a:p>
            <a:pPr algn="ctr"/>
            <a:r>
              <a:rPr lang="en-IN" sz="4000" b="1" spc="-30" dirty="0">
                <a:solidFill>
                  <a:srgbClr val="FF0000"/>
                </a:solidFill>
                <a:latin typeface="Maiandra GD" panose="020E0502030308020204" pitchFamily="34" charset="0"/>
                <a:cs typeface="Calibri Light"/>
              </a:rPr>
              <a:t>Er</a:t>
            </a:r>
            <a:r>
              <a:rPr lang="en-IN" sz="4000" b="1" spc="-100" dirty="0">
                <a:solidFill>
                  <a:srgbClr val="FF0000"/>
                </a:solidFill>
                <a:latin typeface="Maiandra GD" panose="020E0502030308020204" pitchFamily="34" charset="0"/>
                <a:cs typeface="Calibri Light"/>
              </a:rPr>
              <a:t>r</a:t>
            </a:r>
            <a:r>
              <a:rPr lang="en-IN" sz="4000" b="1" spc="-35" dirty="0">
                <a:solidFill>
                  <a:srgbClr val="FF0000"/>
                </a:solidFill>
                <a:latin typeface="Maiandra GD" panose="020E0502030308020204" pitchFamily="34" charset="0"/>
                <a:cs typeface="Calibri Light"/>
              </a:rPr>
              <a:t>o</a:t>
            </a:r>
            <a:r>
              <a:rPr lang="en-IN" sz="4000" b="1" spc="-114" dirty="0">
                <a:solidFill>
                  <a:srgbClr val="FF0000"/>
                </a:solidFill>
                <a:latin typeface="Maiandra GD" panose="020E0502030308020204" pitchFamily="34" charset="0"/>
                <a:cs typeface="Calibri Light"/>
              </a:rPr>
              <a:t>r</a:t>
            </a:r>
            <a:r>
              <a:rPr lang="en-IN" sz="4000" b="1" spc="-5" dirty="0">
                <a:solidFill>
                  <a:srgbClr val="FF0000"/>
                </a:solidFill>
                <a:latin typeface="Maiandra GD" panose="020E0502030308020204" pitchFamily="34" charset="0"/>
                <a:cs typeface="Calibri Light"/>
              </a:rPr>
              <a:t>s</a:t>
            </a:r>
            <a:endParaRPr lang="en-IN" sz="4000" b="1" dirty="0">
              <a:solidFill>
                <a:srgbClr val="FF0000"/>
              </a:solidFill>
              <a:latin typeface="Maiandra GD" panose="020E0502030308020204" pitchFamily="34" charset="0"/>
            </a:endParaRPr>
          </a:p>
        </p:txBody>
      </p:sp>
      <p:sp>
        <p:nvSpPr>
          <p:cNvPr id="3" name="Rectangle 2">
            <a:extLst>
              <a:ext uri="{FF2B5EF4-FFF2-40B4-BE49-F238E27FC236}">
                <a16:creationId xmlns:a16="http://schemas.microsoft.com/office/drawing/2014/main" id="{E2E7650F-2ECC-4C3C-BD89-EB5F32DF87FB}"/>
              </a:ext>
            </a:extLst>
          </p:cNvPr>
          <p:cNvSpPr/>
          <p:nvPr/>
        </p:nvSpPr>
        <p:spPr>
          <a:xfrm>
            <a:off x="147687" y="841374"/>
            <a:ext cx="11896626" cy="6245299"/>
          </a:xfrm>
          <a:prstGeom prst="rect">
            <a:avLst/>
          </a:prstGeom>
        </p:spPr>
        <p:txBody>
          <a:bodyPr wrap="square">
            <a:spAutoFit/>
          </a:bodyPr>
          <a:lstStyle/>
          <a:p>
            <a:pPr marL="12700">
              <a:lnSpc>
                <a:spcPct val="100000"/>
              </a:lnSpc>
            </a:pPr>
            <a:r>
              <a:rPr lang="en-US" sz="2000" b="1" spc="-5" dirty="0">
                <a:latin typeface="Maiandra GD" panose="020E0502030308020204" pitchFamily="34" charset="0"/>
                <a:cs typeface="Calibri"/>
              </a:rPr>
              <a:t>The term </a:t>
            </a:r>
            <a:r>
              <a:rPr lang="en-US" sz="2000" b="1" spc="-10" dirty="0">
                <a:latin typeface="Maiandra GD" panose="020E0502030308020204" pitchFamily="34" charset="0"/>
                <a:cs typeface="Calibri"/>
              </a:rPr>
              <a:t>error </a:t>
            </a:r>
            <a:r>
              <a:rPr lang="en-US" sz="2000" b="1" spc="-5" dirty="0">
                <a:latin typeface="Maiandra GD" panose="020E0502030308020204" pitchFamily="34" charset="0"/>
                <a:cs typeface="Calibri"/>
              </a:rPr>
              <a:t>has </a:t>
            </a:r>
            <a:r>
              <a:rPr lang="en-US" sz="2000" b="1" spc="-10" dirty="0">
                <a:latin typeface="Maiandra GD" panose="020E0502030308020204" pitchFamily="34" charset="0"/>
                <a:cs typeface="Calibri"/>
              </a:rPr>
              <a:t>two </a:t>
            </a:r>
            <a:r>
              <a:rPr lang="en-US" sz="2000" b="1" spc="-5" dirty="0">
                <a:latin typeface="Maiandra GD" panose="020E0502030308020204" pitchFamily="34" charset="0"/>
                <a:cs typeface="Calibri"/>
              </a:rPr>
              <a:t>slightly </a:t>
            </a:r>
            <a:r>
              <a:rPr lang="en-US" sz="2000" b="1" spc="-15" dirty="0">
                <a:latin typeface="Maiandra GD" panose="020E0502030308020204" pitchFamily="34" charset="0"/>
                <a:cs typeface="Calibri"/>
              </a:rPr>
              <a:t>different</a:t>
            </a:r>
            <a:r>
              <a:rPr lang="en-US" sz="2000" b="1" spc="40" dirty="0">
                <a:latin typeface="Maiandra GD" panose="020E0502030308020204" pitchFamily="34" charset="0"/>
                <a:cs typeface="Calibri"/>
              </a:rPr>
              <a:t> </a:t>
            </a:r>
            <a:r>
              <a:rPr lang="en-US" sz="2000" b="1" dirty="0">
                <a:latin typeface="Maiandra GD" panose="020E0502030308020204" pitchFamily="34" charset="0"/>
                <a:cs typeface="Calibri"/>
              </a:rPr>
              <a:t>meanings.</a:t>
            </a:r>
          </a:p>
          <a:p>
            <a:pPr marL="915035" marR="5715" lvl="1" indent="-457834">
              <a:lnSpc>
                <a:spcPct val="100000"/>
              </a:lnSpc>
              <a:spcBef>
                <a:spcPts val="480"/>
              </a:spcBef>
              <a:buAutoNum type="arabicParenR"/>
              <a:tabLst>
                <a:tab pos="915035" algn="l"/>
                <a:tab pos="915669" algn="l"/>
              </a:tabLst>
            </a:pPr>
            <a:r>
              <a:rPr lang="en-US" sz="2000" b="1" spc="-10" dirty="0">
                <a:solidFill>
                  <a:srgbClr val="7030A0"/>
                </a:solidFill>
                <a:latin typeface="Maiandra GD" panose="020E0502030308020204" pitchFamily="34" charset="0"/>
                <a:cs typeface="Calibri"/>
              </a:rPr>
              <a:t>error </a:t>
            </a:r>
            <a:r>
              <a:rPr lang="en-US" sz="2000" b="1" spc="-20" dirty="0">
                <a:solidFill>
                  <a:srgbClr val="7030A0"/>
                </a:solidFill>
                <a:latin typeface="Maiandra GD" panose="020E0502030308020204" pitchFamily="34" charset="0"/>
                <a:cs typeface="Calibri"/>
              </a:rPr>
              <a:t>refers </a:t>
            </a:r>
            <a:r>
              <a:rPr lang="en-US" sz="2000" b="1" spc="-15" dirty="0">
                <a:solidFill>
                  <a:srgbClr val="7030A0"/>
                </a:solidFill>
                <a:latin typeface="Maiandra GD" panose="020E0502030308020204" pitchFamily="34" charset="0"/>
                <a:cs typeface="Calibri"/>
              </a:rPr>
              <a:t>to </a:t>
            </a:r>
            <a:r>
              <a:rPr lang="en-US" sz="2000" b="1" dirty="0">
                <a:solidFill>
                  <a:srgbClr val="7030A0"/>
                </a:solidFill>
                <a:latin typeface="Maiandra GD" panose="020E0502030308020204" pitchFamily="34" charset="0"/>
                <a:cs typeface="Calibri"/>
              </a:rPr>
              <a:t>the </a:t>
            </a:r>
            <a:r>
              <a:rPr lang="en-US" sz="2000" b="1" spc="-10" dirty="0">
                <a:solidFill>
                  <a:srgbClr val="7030A0"/>
                </a:solidFill>
                <a:latin typeface="Maiandra GD" panose="020E0502030308020204" pitchFamily="34" charset="0"/>
                <a:cs typeface="Calibri"/>
              </a:rPr>
              <a:t>difference </a:t>
            </a:r>
            <a:r>
              <a:rPr lang="en-US" sz="2000" b="1" spc="-5" dirty="0">
                <a:solidFill>
                  <a:srgbClr val="7030A0"/>
                </a:solidFill>
                <a:latin typeface="Maiandra GD" panose="020E0502030308020204" pitchFamily="34" charset="0"/>
                <a:cs typeface="Calibri"/>
              </a:rPr>
              <a:t>between </a:t>
            </a:r>
            <a:r>
              <a:rPr lang="en-US" sz="2000" b="1" dirty="0">
                <a:solidFill>
                  <a:srgbClr val="7030A0"/>
                </a:solidFill>
                <a:latin typeface="Maiandra GD" panose="020E0502030308020204" pitchFamily="34" charset="0"/>
                <a:cs typeface="Calibri"/>
              </a:rPr>
              <a:t>a </a:t>
            </a:r>
            <a:r>
              <a:rPr lang="en-US" sz="2000" b="1" spc="-5" dirty="0">
                <a:solidFill>
                  <a:srgbClr val="7030A0"/>
                </a:solidFill>
                <a:latin typeface="Maiandra GD" panose="020E0502030308020204" pitchFamily="34" charset="0"/>
                <a:cs typeface="Calibri"/>
              </a:rPr>
              <a:t>measured value </a:t>
            </a:r>
            <a:r>
              <a:rPr lang="en-US" sz="2000" b="1" dirty="0">
                <a:solidFill>
                  <a:srgbClr val="7030A0"/>
                </a:solidFill>
                <a:latin typeface="Maiandra GD" panose="020E0502030308020204" pitchFamily="34" charset="0"/>
                <a:cs typeface="Calibri"/>
              </a:rPr>
              <a:t>and </a:t>
            </a:r>
            <a:r>
              <a:rPr lang="en-US" sz="2000" b="1" spc="-5" dirty="0">
                <a:solidFill>
                  <a:srgbClr val="7030A0"/>
                </a:solidFill>
                <a:latin typeface="Maiandra GD" panose="020E0502030308020204" pitchFamily="34" charset="0"/>
                <a:cs typeface="Calibri"/>
              </a:rPr>
              <a:t>the “true”  or “known”</a:t>
            </a:r>
            <a:r>
              <a:rPr lang="en-US" sz="2000" b="1" spc="-45" dirty="0">
                <a:solidFill>
                  <a:srgbClr val="7030A0"/>
                </a:solidFill>
                <a:latin typeface="Maiandra GD" panose="020E0502030308020204" pitchFamily="34" charset="0"/>
                <a:cs typeface="Calibri"/>
              </a:rPr>
              <a:t> </a:t>
            </a:r>
            <a:r>
              <a:rPr lang="en-US" sz="2000" b="1" spc="-5" dirty="0">
                <a:solidFill>
                  <a:srgbClr val="7030A0"/>
                </a:solidFill>
                <a:latin typeface="Maiandra GD" panose="020E0502030308020204" pitchFamily="34" charset="0"/>
                <a:cs typeface="Calibri"/>
              </a:rPr>
              <a:t>value.</a:t>
            </a:r>
            <a:endParaRPr lang="en-US" sz="2000" b="1" dirty="0">
              <a:solidFill>
                <a:srgbClr val="7030A0"/>
              </a:solidFill>
              <a:latin typeface="Maiandra GD" panose="020E0502030308020204" pitchFamily="34" charset="0"/>
              <a:cs typeface="Calibri"/>
            </a:endParaRPr>
          </a:p>
          <a:p>
            <a:pPr marL="915035" marR="7620" lvl="1" indent="-457834">
              <a:lnSpc>
                <a:spcPct val="100000"/>
              </a:lnSpc>
              <a:spcBef>
                <a:spcPts val="480"/>
              </a:spcBef>
              <a:buAutoNum type="arabicParenR"/>
              <a:tabLst>
                <a:tab pos="915035" algn="l"/>
                <a:tab pos="915669" algn="l"/>
                <a:tab pos="3630929" algn="l"/>
              </a:tabLst>
            </a:pPr>
            <a:r>
              <a:rPr lang="en-US" sz="2000" b="1" spc="-10" dirty="0">
                <a:solidFill>
                  <a:srgbClr val="7030A0"/>
                </a:solidFill>
                <a:latin typeface="Maiandra GD" panose="020E0502030308020204" pitchFamily="34" charset="0"/>
                <a:cs typeface="Calibri"/>
              </a:rPr>
              <a:t>error  often</a:t>
            </a:r>
            <a:r>
              <a:rPr lang="en-US" sz="2000" b="1" spc="114" dirty="0">
                <a:solidFill>
                  <a:srgbClr val="7030A0"/>
                </a:solidFill>
                <a:latin typeface="Maiandra GD" panose="020E0502030308020204" pitchFamily="34" charset="0"/>
                <a:cs typeface="Calibri"/>
              </a:rPr>
              <a:t> </a:t>
            </a:r>
            <a:r>
              <a:rPr lang="en-US" sz="2000" b="1" spc="-5" dirty="0">
                <a:solidFill>
                  <a:srgbClr val="7030A0"/>
                </a:solidFill>
                <a:latin typeface="Maiandra GD" panose="020E0502030308020204" pitchFamily="34" charset="0"/>
                <a:cs typeface="Calibri"/>
              </a:rPr>
              <a:t>denotes</a:t>
            </a:r>
            <a:r>
              <a:rPr lang="en-US" sz="2000" b="1" spc="275" dirty="0">
                <a:solidFill>
                  <a:srgbClr val="7030A0"/>
                </a:solidFill>
                <a:latin typeface="Maiandra GD" panose="020E0502030308020204" pitchFamily="34" charset="0"/>
                <a:cs typeface="Calibri"/>
              </a:rPr>
              <a:t> </a:t>
            </a:r>
            <a:r>
              <a:rPr lang="en-US" sz="2000" b="1" dirty="0">
                <a:solidFill>
                  <a:srgbClr val="7030A0"/>
                </a:solidFill>
                <a:latin typeface="Maiandra GD" panose="020E0502030308020204" pitchFamily="34" charset="0"/>
                <a:cs typeface="Calibri"/>
              </a:rPr>
              <a:t>the	</a:t>
            </a:r>
            <a:r>
              <a:rPr lang="en-US" sz="2000" b="1" spc="-10" dirty="0">
                <a:solidFill>
                  <a:srgbClr val="7030A0"/>
                </a:solidFill>
                <a:latin typeface="Maiandra GD" panose="020E0502030308020204" pitchFamily="34" charset="0"/>
                <a:cs typeface="Calibri"/>
              </a:rPr>
              <a:t>estimated </a:t>
            </a:r>
            <a:r>
              <a:rPr lang="en-US" sz="2000" b="1" spc="-5" dirty="0">
                <a:solidFill>
                  <a:srgbClr val="7030A0"/>
                </a:solidFill>
                <a:latin typeface="Maiandra GD" panose="020E0502030308020204" pitchFamily="34" charset="0"/>
                <a:cs typeface="Calibri"/>
              </a:rPr>
              <a:t>uncertainty in </a:t>
            </a:r>
            <a:r>
              <a:rPr lang="en-US" sz="2000" b="1" dirty="0">
                <a:solidFill>
                  <a:srgbClr val="7030A0"/>
                </a:solidFill>
                <a:latin typeface="Maiandra GD" panose="020E0502030308020204" pitchFamily="34" charset="0"/>
                <a:cs typeface="Calibri"/>
              </a:rPr>
              <a:t>a </a:t>
            </a:r>
            <a:r>
              <a:rPr lang="en-US" sz="2000" b="1" spc="-5" dirty="0">
                <a:solidFill>
                  <a:srgbClr val="7030A0"/>
                </a:solidFill>
                <a:latin typeface="Maiandra GD" panose="020E0502030308020204" pitchFamily="34" charset="0"/>
                <a:cs typeface="Calibri"/>
              </a:rPr>
              <a:t>measurement or  </a:t>
            </a:r>
            <a:r>
              <a:rPr lang="en-US" sz="2000" b="1" spc="-10" dirty="0">
                <a:solidFill>
                  <a:srgbClr val="7030A0"/>
                </a:solidFill>
                <a:latin typeface="Maiandra GD" panose="020E0502030308020204" pitchFamily="34" charset="0"/>
                <a:cs typeface="Calibri"/>
              </a:rPr>
              <a:t>experiment.</a:t>
            </a:r>
            <a:endParaRPr lang="en-US" sz="2000" b="1" dirty="0">
              <a:solidFill>
                <a:srgbClr val="7030A0"/>
              </a:solidFill>
              <a:latin typeface="Maiandra GD" panose="020E0502030308020204" pitchFamily="34" charset="0"/>
              <a:cs typeface="Calibri"/>
            </a:endParaRPr>
          </a:p>
          <a:p>
            <a:pPr marL="241300" marR="5715" indent="-229235" algn="just">
              <a:spcBef>
                <a:spcPts val="455"/>
              </a:spcBef>
              <a:buFont typeface="Arial"/>
              <a:buChar char="•"/>
              <a:tabLst>
                <a:tab pos="241935" algn="l"/>
              </a:tabLst>
            </a:pPr>
            <a:r>
              <a:rPr lang="en-US" sz="2000" b="1" dirty="0">
                <a:latin typeface="Maiandra GD" panose="020E0502030308020204" pitchFamily="34" charset="0"/>
                <a:cs typeface="Calibri"/>
              </a:rPr>
              <a:t>In </a:t>
            </a:r>
            <a:r>
              <a:rPr lang="en-US" sz="2000" b="1" spc="-10" dirty="0">
                <a:latin typeface="Maiandra GD" panose="020E0502030308020204" pitchFamily="34" charset="0"/>
                <a:cs typeface="Calibri"/>
              </a:rPr>
              <a:t>quantitative analysis, </a:t>
            </a:r>
            <a:r>
              <a:rPr lang="en-US" sz="2000" b="1" spc="-5" dirty="0">
                <a:latin typeface="Maiandra GD" panose="020E0502030308020204" pitchFamily="34" charset="0"/>
                <a:cs typeface="Calibri"/>
              </a:rPr>
              <a:t>when </a:t>
            </a:r>
            <a:r>
              <a:rPr lang="en-US" sz="2000" b="1" spc="-10" dirty="0">
                <a:latin typeface="Maiandra GD" panose="020E0502030308020204" pitchFamily="34" charset="0"/>
                <a:cs typeface="Calibri"/>
              </a:rPr>
              <a:t>numerical </a:t>
            </a:r>
            <a:r>
              <a:rPr lang="en-US" sz="2000" b="1" spc="-20" dirty="0">
                <a:latin typeface="Maiandra GD" panose="020E0502030308020204" pitchFamily="34" charset="0"/>
                <a:cs typeface="Calibri"/>
              </a:rPr>
              <a:t>data </a:t>
            </a:r>
            <a:r>
              <a:rPr lang="en-US" sz="2000" b="1" dirty="0">
                <a:latin typeface="Maiandra GD" panose="020E0502030308020204" pitchFamily="34" charset="0"/>
                <a:cs typeface="Calibri"/>
              </a:rPr>
              <a:t>and </a:t>
            </a:r>
            <a:r>
              <a:rPr lang="en-US" sz="2000" b="1" spc="-5" dirty="0">
                <a:latin typeface="Maiandra GD" panose="020E0502030308020204" pitchFamily="34" charset="0"/>
                <a:cs typeface="Calibri"/>
              </a:rPr>
              <a:t>numerical </a:t>
            </a:r>
            <a:r>
              <a:rPr lang="en-US" sz="2000" b="1" spc="-10" dirty="0">
                <a:latin typeface="Maiandra GD" panose="020E0502030308020204" pitchFamily="34" charset="0"/>
                <a:cs typeface="Calibri"/>
              </a:rPr>
              <a:t>results are  </a:t>
            </a:r>
            <a:r>
              <a:rPr lang="en-US" sz="2000" b="1" spc="-5" dirty="0">
                <a:latin typeface="Maiandra GD" panose="020E0502030308020204" pitchFamily="34" charset="0"/>
                <a:cs typeface="Calibri"/>
              </a:rPr>
              <a:t>measured </a:t>
            </a:r>
            <a:r>
              <a:rPr lang="en-US" sz="2000" b="1" dirty="0">
                <a:latin typeface="Maiandra GD" panose="020E0502030308020204" pitchFamily="34" charset="0"/>
                <a:cs typeface="Calibri"/>
              </a:rPr>
              <a:t>with the </a:t>
            </a:r>
            <a:r>
              <a:rPr lang="en-US" sz="2000" b="1" spc="-15" dirty="0">
                <a:latin typeface="Maiandra GD" panose="020E0502030308020204" pitchFamily="34" charset="0"/>
                <a:cs typeface="Calibri"/>
              </a:rPr>
              <a:t>greatest</a:t>
            </a:r>
            <a:r>
              <a:rPr lang="en-US" sz="2000" b="1" spc="-90" dirty="0">
                <a:latin typeface="Maiandra GD" panose="020E0502030308020204" pitchFamily="34" charset="0"/>
                <a:cs typeface="Calibri"/>
              </a:rPr>
              <a:t> </a:t>
            </a:r>
            <a:r>
              <a:rPr lang="en-US" sz="2000" b="1" spc="-10" dirty="0">
                <a:latin typeface="Maiandra GD" panose="020E0502030308020204" pitchFamily="34" charset="0"/>
                <a:cs typeface="Calibri"/>
              </a:rPr>
              <a:t>exactness.</a:t>
            </a:r>
            <a:endParaRPr lang="en-US" sz="2000" b="1" dirty="0">
              <a:latin typeface="Maiandra GD" panose="020E0502030308020204" pitchFamily="34" charset="0"/>
              <a:cs typeface="Calibri"/>
            </a:endParaRPr>
          </a:p>
          <a:p>
            <a:pPr marL="241300" marR="6350" indent="-229235" algn="just">
              <a:spcBef>
                <a:spcPts val="994"/>
              </a:spcBef>
              <a:buFont typeface="Arial"/>
              <a:buChar char="•"/>
              <a:tabLst>
                <a:tab pos="241935" algn="l"/>
              </a:tabLst>
            </a:pPr>
            <a:r>
              <a:rPr lang="en-US" sz="2000" b="1" dirty="0">
                <a:latin typeface="Maiandra GD" panose="020E0502030308020204" pitchFamily="34" charset="0"/>
                <a:cs typeface="Calibri"/>
              </a:rPr>
              <a:t>It </a:t>
            </a:r>
            <a:r>
              <a:rPr lang="en-US" sz="2000" b="1" spc="-5" dirty="0">
                <a:latin typeface="Maiandra GD" panose="020E0502030308020204" pitchFamily="34" charset="0"/>
                <a:cs typeface="Calibri"/>
              </a:rPr>
              <a:t>has </a:t>
            </a:r>
            <a:r>
              <a:rPr lang="en-US" sz="2000" b="1" spc="-10" dirty="0">
                <a:latin typeface="Maiandra GD" panose="020E0502030308020204" pitchFamily="34" charset="0"/>
                <a:cs typeface="Calibri"/>
              </a:rPr>
              <a:t>been observed </a:t>
            </a:r>
            <a:r>
              <a:rPr lang="en-US" sz="2000" b="1" spc="-5" dirty="0">
                <a:latin typeface="Maiandra GD" panose="020E0502030308020204" pitchFamily="34" charset="0"/>
                <a:cs typeface="Calibri"/>
              </a:rPr>
              <a:t>that </a:t>
            </a:r>
            <a:r>
              <a:rPr lang="en-US" sz="2000" b="1" dirty="0">
                <a:latin typeface="Maiandra GD" panose="020E0502030308020204" pitchFamily="34" charset="0"/>
                <a:cs typeface="Calibri"/>
              </a:rPr>
              <a:t>the </a:t>
            </a:r>
            <a:r>
              <a:rPr lang="en-US" sz="2000" b="1" spc="-10" dirty="0">
                <a:latin typeface="Maiandra GD" panose="020E0502030308020204" pitchFamily="34" charset="0"/>
                <a:cs typeface="Calibri"/>
              </a:rPr>
              <a:t>results </a:t>
            </a:r>
            <a:r>
              <a:rPr lang="en-US" sz="2000" b="1" spc="-5" dirty="0">
                <a:latin typeface="Maiandra GD" panose="020E0502030308020204" pitchFamily="34" charset="0"/>
                <a:cs typeface="Calibri"/>
              </a:rPr>
              <a:t>of </a:t>
            </a:r>
            <a:r>
              <a:rPr lang="en-US" sz="2000" b="1" spc="-10" dirty="0">
                <a:latin typeface="Maiandra GD" panose="020E0502030308020204" pitchFamily="34" charset="0"/>
                <a:cs typeface="Calibri"/>
              </a:rPr>
              <a:t>successive determination </a:t>
            </a:r>
            <a:r>
              <a:rPr lang="en-US" sz="2000" b="1" spc="-20" dirty="0">
                <a:latin typeface="Maiandra GD" panose="020E0502030308020204" pitchFamily="34" charset="0"/>
                <a:cs typeface="Calibri"/>
              </a:rPr>
              <a:t>differ  </a:t>
            </a:r>
            <a:r>
              <a:rPr lang="en-US" sz="2000" b="1" spc="-5" dirty="0">
                <a:latin typeface="Maiandra GD" panose="020E0502030308020204" pitchFamily="34" charset="0"/>
                <a:cs typeface="Calibri"/>
              </a:rPr>
              <a:t>among themselves </a:t>
            </a:r>
            <a:r>
              <a:rPr lang="en-US" sz="2000" b="1" spc="-15" dirty="0">
                <a:latin typeface="Maiandra GD" panose="020E0502030308020204" pitchFamily="34" charset="0"/>
                <a:cs typeface="Calibri"/>
              </a:rPr>
              <a:t>to </a:t>
            </a:r>
            <a:r>
              <a:rPr lang="en-US" sz="2000" b="1" dirty="0">
                <a:latin typeface="Maiandra GD" panose="020E0502030308020204" pitchFamily="34" charset="0"/>
                <a:cs typeface="Calibri"/>
              </a:rPr>
              <a:t>a </a:t>
            </a:r>
            <a:r>
              <a:rPr lang="en-US" sz="2000" b="1" spc="-15" dirty="0">
                <a:latin typeface="Maiandra GD" panose="020E0502030308020204" pitchFamily="34" charset="0"/>
                <a:cs typeface="Calibri"/>
              </a:rPr>
              <a:t>greater </a:t>
            </a:r>
            <a:r>
              <a:rPr lang="en-US" sz="2000" b="1" spc="-5" dirty="0">
                <a:latin typeface="Maiandra GD" panose="020E0502030308020204" pitchFamily="34" charset="0"/>
                <a:cs typeface="Calibri"/>
              </a:rPr>
              <a:t>or </a:t>
            </a:r>
            <a:r>
              <a:rPr lang="en-US" sz="2000" b="1" dirty="0">
                <a:latin typeface="Maiandra GD" panose="020E0502030308020204" pitchFamily="34" charset="0"/>
                <a:cs typeface="Calibri"/>
              </a:rPr>
              <a:t>lesser</a:t>
            </a:r>
            <a:r>
              <a:rPr lang="en-US" sz="2000" b="1" spc="-45" dirty="0">
                <a:latin typeface="Maiandra GD" panose="020E0502030308020204" pitchFamily="34" charset="0"/>
                <a:cs typeface="Calibri"/>
              </a:rPr>
              <a:t> </a:t>
            </a:r>
            <a:r>
              <a:rPr lang="en-US" sz="2000" b="1" spc="-10" dirty="0">
                <a:latin typeface="Maiandra GD" panose="020E0502030308020204" pitchFamily="34" charset="0"/>
                <a:cs typeface="Calibri"/>
              </a:rPr>
              <a:t>extent.</a:t>
            </a:r>
          </a:p>
          <a:p>
            <a:pPr marL="354965" indent="-342900">
              <a:lnSpc>
                <a:spcPct val="100000"/>
              </a:lnSpc>
              <a:spcBef>
                <a:spcPts val="580"/>
              </a:spcBef>
              <a:buFont typeface="Arial" panose="020B0604020202020204" pitchFamily="34" charset="0"/>
              <a:buChar char="•"/>
              <a:tabLst>
                <a:tab pos="269240" algn="l"/>
              </a:tabLst>
            </a:pPr>
            <a:r>
              <a:rPr lang="en-US" sz="2000" b="1" spc="-5" dirty="0">
                <a:latin typeface="Maiandra GD" panose="020E0502030308020204" pitchFamily="34" charset="0"/>
                <a:cs typeface="Calibri"/>
              </a:rPr>
              <a:t>Measurements </a:t>
            </a:r>
            <a:r>
              <a:rPr lang="en-US" sz="2000" b="1" spc="-10" dirty="0">
                <a:latin typeface="Maiandra GD" panose="020E0502030308020204" pitchFamily="34" charset="0"/>
                <a:cs typeface="Calibri"/>
              </a:rPr>
              <a:t>invariably </a:t>
            </a:r>
            <a:r>
              <a:rPr lang="en-US" sz="2000" b="1" spc="-15" dirty="0">
                <a:latin typeface="Maiandra GD" panose="020E0502030308020204" pitchFamily="34" charset="0"/>
                <a:cs typeface="Calibri"/>
              </a:rPr>
              <a:t>involve errors </a:t>
            </a:r>
            <a:r>
              <a:rPr lang="en-US" sz="2000" b="1" dirty="0">
                <a:latin typeface="Maiandra GD" panose="020E0502030308020204" pitchFamily="34" charset="0"/>
                <a:cs typeface="Calibri"/>
              </a:rPr>
              <a:t>and</a:t>
            </a:r>
            <a:r>
              <a:rPr lang="en-US" sz="2000" b="1" spc="85" dirty="0">
                <a:latin typeface="Maiandra GD" panose="020E0502030308020204" pitchFamily="34" charset="0"/>
                <a:cs typeface="Calibri"/>
              </a:rPr>
              <a:t> </a:t>
            </a:r>
            <a:r>
              <a:rPr lang="en-US" sz="2000" b="1" spc="-10" dirty="0">
                <a:latin typeface="Maiandra GD" panose="020E0502030308020204" pitchFamily="34" charset="0"/>
                <a:cs typeface="Calibri"/>
              </a:rPr>
              <a:t>uncertainties.</a:t>
            </a:r>
            <a:endParaRPr lang="en-US" sz="2000" b="1" dirty="0">
              <a:latin typeface="Maiandra GD" panose="020E0502030308020204" pitchFamily="34" charset="0"/>
              <a:cs typeface="Calibri"/>
            </a:endParaRPr>
          </a:p>
          <a:p>
            <a:pPr marL="355600" marR="200660" indent="-342900">
              <a:lnSpc>
                <a:spcPct val="100000"/>
              </a:lnSpc>
              <a:spcBef>
                <a:spcPts val="480"/>
              </a:spcBef>
              <a:buFont typeface="Arial" panose="020B0604020202020204" pitchFamily="34" charset="0"/>
              <a:buChar char="•"/>
              <a:tabLst>
                <a:tab pos="269240" algn="l"/>
              </a:tabLst>
            </a:pPr>
            <a:r>
              <a:rPr lang="en-US" sz="2000" b="1" dirty="0">
                <a:latin typeface="Maiandra GD" panose="020E0502030308020204" pitchFamily="34" charset="0"/>
                <a:cs typeface="Calibri"/>
              </a:rPr>
              <a:t>it is </a:t>
            </a:r>
            <a:r>
              <a:rPr lang="en-US" sz="2000" b="1" spc="-5" dirty="0">
                <a:latin typeface="Maiandra GD" panose="020E0502030308020204" pitchFamily="34" charset="0"/>
                <a:cs typeface="Calibri"/>
              </a:rPr>
              <a:t>impossible </a:t>
            </a:r>
            <a:r>
              <a:rPr lang="en-US" sz="2000" b="1" spc="-15" dirty="0">
                <a:latin typeface="Maiandra GD" panose="020E0502030308020204" pitchFamily="34" charset="0"/>
                <a:cs typeface="Calibri"/>
              </a:rPr>
              <a:t>to </a:t>
            </a:r>
            <a:r>
              <a:rPr lang="en-US" sz="2000" b="1" spc="-10" dirty="0">
                <a:latin typeface="Maiandra GD" panose="020E0502030308020204" pitchFamily="34" charset="0"/>
                <a:cs typeface="Calibri"/>
              </a:rPr>
              <a:t>perform </a:t>
            </a:r>
            <a:r>
              <a:rPr lang="en-US" sz="2000" b="1" dirty="0">
                <a:latin typeface="Maiandra GD" panose="020E0502030308020204" pitchFamily="34" charset="0"/>
                <a:cs typeface="Calibri"/>
              </a:rPr>
              <a:t>a </a:t>
            </a:r>
            <a:r>
              <a:rPr lang="en-US" sz="2000" b="1" spc="-5" dirty="0">
                <a:latin typeface="Maiandra GD" panose="020E0502030308020204" pitchFamily="34" charset="0"/>
                <a:cs typeface="Calibri"/>
              </a:rPr>
              <a:t>chemical analysis that </a:t>
            </a:r>
            <a:r>
              <a:rPr lang="en-US" sz="2000" b="1" dirty="0">
                <a:latin typeface="Maiandra GD" panose="020E0502030308020204" pitchFamily="34" charset="0"/>
                <a:cs typeface="Calibri"/>
              </a:rPr>
              <a:t>is </a:t>
            </a:r>
            <a:r>
              <a:rPr lang="en-US" sz="2000" b="1" spc="-10" dirty="0">
                <a:latin typeface="Maiandra GD" panose="020E0502030308020204" pitchFamily="34" charset="0"/>
                <a:cs typeface="Calibri"/>
              </a:rPr>
              <a:t>totally free </a:t>
            </a:r>
            <a:r>
              <a:rPr lang="en-US" sz="2000" b="1" spc="-5" dirty="0">
                <a:latin typeface="Maiandra GD" panose="020E0502030308020204" pitchFamily="34" charset="0"/>
                <a:cs typeface="Calibri"/>
              </a:rPr>
              <a:t>of </a:t>
            </a:r>
            <a:r>
              <a:rPr lang="en-US" sz="2000" b="1" spc="-15" dirty="0">
                <a:latin typeface="Maiandra GD" panose="020E0502030308020204" pitchFamily="34" charset="0"/>
                <a:cs typeface="Calibri"/>
              </a:rPr>
              <a:t>errors </a:t>
            </a:r>
            <a:r>
              <a:rPr lang="en-US" sz="2000" b="1" spc="-5" dirty="0">
                <a:latin typeface="Maiandra GD" panose="020E0502030308020204" pitchFamily="34" charset="0"/>
                <a:cs typeface="Calibri"/>
              </a:rPr>
              <a:t>or  uncertainties</a:t>
            </a:r>
            <a:endParaRPr lang="en-US" sz="2000" b="1" dirty="0">
              <a:latin typeface="Maiandra GD" panose="020E0502030308020204" pitchFamily="34" charset="0"/>
              <a:cs typeface="Calibri"/>
            </a:endParaRPr>
          </a:p>
          <a:p>
            <a:pPr marL="355600" marR="151765" indent="-342900">
              <a:lnSpc>
                <a:spcPct val="100000"/>
              </a:lnSpc>
              <a:spcBef>
                <a:spcPts val="480"/>
              </a:spcBef>
              <a:buClr>
                <a:srgbClr val="1F487C"/>
              </a:buClr>
              <a:buFont typeface="Arial" panose="020B0604020202020204" pitchFamily="34" charset="0"/>
              <a:buChar char="•"/>
              <a:tabLst>
                <a:tab pos="269240" algn="l"/>
              </a:tabLst>
            </a:pPr>
            <a:r>
              <a:rPr lang="en-US" sz="2000" b="1" spc="-35" dirty="0">
                <a:latin typeface="Maiandra GD" panose="020E0502030308020204" pitchFamily="34" charset="0"/>
                <a:cs typeface="Calibri"/>
              </a:rPr>
              <a:t>We </a:t>
            </a:r>
            <a:r>
              <a:rPr lang="en-US" sz="2000" b="1" spc="-5" dirty="0">
                <a:latin typeface="Maiandra GD" panose="020E0502030308020204" pitchFamily="34" charset="0"/>
                <a:cs typeface="Calibri"/>
              </a:rPr>
              <a:t>can only </a:t>
            </a:r>
            <a:r>
              <a:rPr lang="en-US" sz="2000" b="1" dirty="0">
                <a:latin typeface="Maiandra GD" panose="020E0502030308020204" pitchFamily="34" charset="0"/>
                <a:cs typeface="Calibri"/>
              </a:rPr>
              <a:t>hope </a:t>
            </a:r>
            <a:r>
              <a:rPr lang="en-US" sz="2000" b="1" spc="-15" dirty="0">
                <a:latin typeface="Maiandra GD" panose="020E0502030308020204" pitchFamily="34" charset="0"/>
                <a:cs typeface="Calibri"/>
              </a:rPr>
              <a:t>to </a:t>
            </a:r>
            <a:r>
              <a:rPr lang="en-US" sz="2000" b="1" spc="-10" dirty="0">
                <a:latin typeface="Maiandra GD" panose="020E0502030308020204" pitchFamily="34" charset="0"/>
                <a:cs typeface="Calibri"/>
              </a:rPr>
              <a:t>minimize </a:t>
            </a:r>
            <a:r>
              <a:rPr lang="en-US" sz="2000" b="1" spc="-15" dirty="0">
                <a:latin typeface="Maiandra GD" panose="020E0502030308020204" pitchFamily="34" charset="0"/>
                <a:cs typeface="Calibri"/>
              </a:rPr>
              <a:t>errors </a:t>
            </a:r>
            <a:r>
              <a:rPr lang="en-US" sz="2000" b="1" dirty="0">
                <a:latin typeface="Maiandra GD" panose="020E0502030308020204" pitchFamily="34" charset="0"/>
                <a:cs typeface="Calibri"/>
              </a:rPr>
              <a:t>and </a:t>
            </a:r>
            <a:r>
              <a:rPr lang="en-US" sz="2000" b="1" spc="-10" dirty="0">
                <a:latin typeface="Maiandra GD" panose="020E0502030308020204" pitchFamily="34" charset="0"/>
                <a:cs typeface="Calibri"/>
              </a:rPr>
              <a:t>estimate </a:t>
            </a:r>
            <a:r>
              <a:rPr lang="en-US" sz="2000" b="1" dirty="0">
                <a:latin typeface="Maiandra GD" panose="020E0502030308020204" pitchFamily="34" charset="0"/>
                <a:cs typeface="Calibri"/>
              </a:rPr>
              <a:t>their </a:t>
            </a:r>
            <a:r>
              <a:rPr lang="en-US" sz="2000" b="1" spc="-15" dirty="0">
                <a:latin typeface="Maiandra GD" panose="020E0502030308020204" pitchFamily="34" charset="0"/>
                <a:cs typeface="Calibri"/>
              </a:rPr>
              <a:t>size </a:t>
            </a:r>
            <a:r>
              <a:rPr lang="en-US" sz="2000" b="1" spc="-5" dirty="0">
                <a:latin typeface="Maiandra GD" panose="020E0502030308020204" pitchFamily="34" charset="0"/>
                <a:cs typeface="Calibri"/>
              </a:rPr>
              <a:t>with acceptable  accuracy</a:t>
            </a:r>
            <a:endParaRPr lang="en-US" sz="2000" b="1" dirty="0">
              <a:latin typeface="Maiandra GD" panose="020E0502030308020204" pitchFamily="34" charset="0"/>
              <a:cs typeface="Calibri"/>
            </a:endParaRPr>
          </a:p>
          <a:p>
            <a:pPr marL="354965" indent="-342900">
              <a:lnSpc>
                <a:spcPct val="100000"/>
              </a:lnSpc>
              <a:spcBef>
                <a:spcPts val="484"/>
              </a:spcBef>
              <a:buFont typeface="Arial" panose="020B0604020202020204" pitchFamily="34" charset="0"/>
              <a:buChar char="•"/>
              <a:tabLst>
                <a:tab pos="269240" algn="l"/>
              </a:tabLst>
            </a:pPr>
            <a:r>
              <a:rPr lang="en-US" sz="2000" b="1" spc="-15" dirty="0">
                <a:latin typeface="Maiandra GD" panose="020E0502030308020204" pitchFamily="34" charset="0"/>
                <a:cs typeface="Calibri"/>
              </a:rPr>
              <a:t>Errors </a:t>
            </a:r>
            <a:r>
              <a:rPr lang="en-US" sz="2000" b="1" spc="-10" dirty="0">
                <a:latin typeface="Maiandra GD" panose="020E0502030308020204" pitchFamily="34" charset="0"/>
                <a:cs typeface="Calibri"/>
              </a:rPr>
              <a:t>are </a:t>
            </a:r>
            <a:r>
              <a:rPr lang="en-US" sz="2000" b="1" spc="-5" dirty="0">
                <a:latin typeface="Maiandra GD" panose="020E0502030308020204" pitchFamily="34" charset="0"/>
                <a:cs typeface="Calibri"/>
              </a:rPr>
              <a:t>caused by faulty </a:t>
            </a:r>
            <a:r>
              <a:rPr lang="en-US" sz="2000" b="1" spc="-10" dirty="0">
                <a:latin typeface="Maiandra GD" panose="020E0502030308020204" pitchFamily="34" charset="0"/>
                <a:cs typeface="Calibri"/>
              </a:rPr>
              <a:t>calibrations </a:t>
            </a:r>
            <a:r>
              <a:rPr lang="en-US" sz="2000" b="1" dirty="0">
                <a:latin typeface="Maiandra GD" panose="020E0502030308020204" pitchFamily="34" charset="0"/>
                <a:cs typeface="Calibri"/>
              </a:rPr>
              <a:t>or </a:t>
            </a:r>
            <a:r>
              <a:rPr lang="en-US" sz="2000" b="1" spc="-10" dirty="0">
                <a:latin typeface="Maiandra GD" panose="020E0502030308020204" pitchFamily="34" charset="0"/>
                <a:cs typeface="Calibri"/>
              </a:rPr>
              <a:t>standardizations </a:t>
            </a:r>
            <a:r>
              <a:rPr lang="en-US" sz="2000" b="1" dirty="0">
                <a:latin typeface="Maiandra GD" panose="020E0502030308020204" pitchFamily="34" charset="0"/>
                <a:cs typeface="Calibri"/>
              </a:rPr>
              <a:t>or </a:t>
            </a:r>
            <a:r>
              <a:rPr lang="en-US" sz="2000" b="1" spc="-5" dirty="0">
                <a:latin typeface="Maiandra GD" panose="020E0502030308020204" pitchFamily="34" charset="0"/>
                <a:cs typeface="Calibri"/>
              </a:rPr>
              <a:t>by random</a:t>
            </a:r>
            <a:endParaRPr lang="en-US" sz="2000" b="1" dirty="0">
              <a:latin typeface="Maiandra GD" panose="020E0502030308020204" pitchFamily="34" charset="0"/>
              <a:cs typeface="Calibri"/>
            </a:endParaRPr>
          </a:p>
          <a:p>
            <a:pPr marL="12700">
              <a:lnSpc>
                <a:spcPct val="100000"/>
              </a:lnSpc>
            </a:pPr>
            <a:r>
              <a:rPr lang="en-US" sz="2000" b="1" spc="-5" dirty="0">
                <a:latin typeface="Maiandra GD" panose="020E0502030308020204" pitchFamily="34" charset="0"/>
                <a:cs typeface="Calibri"/>
              </a:rPr>
              <a:t>      variations </a:t>
            </a:r>
            <a:r>
              <a:rPr lang="en-US" sz="2000" b="1" dirty="0">
                <a:latin typeface="Maiandra GD" panose="020E0502030308020204" pitchFamily="34" charset="0"/>
                <a:cs typeface="Calibri"/>
              </a:rPr>
              <a:t>and </a:t>
            </a:r>
            <a:r>
              <a:rPr lang="en-US" sz="2000" b="1" spc="-5" dirty="0">
                <a:latin typeface="Maiandra GD" panose="020E0502030308020204" pitchFamily="34" charset="0"/>
                <a:cs typeface="Calibri"/>
              </a:rPr>
              <a:t>uncertainties </a:t>
            </a:r>
            <a:r>
              <a:rPr lang="en-US" sz="2000" b="1" dirty="0">
                <a:latin typeface="Maiandra GD" panose="020E0502030308020204" pitchFamily="34" charset="0"/>
                <a:cs typeface="Calibri"/>
              </a:rPr>
              <a:t>in</a:t>
            </a:r>
            <a:r>
              <a:rPr lang="en-US" sz="2000" b="1" spc="10" dirty="0">
                <a:latin typeface="Maiandra GD" panose="020E0502030308020204" pitchFamily="34" charset="0"/>
                <a:cs typeface="Calibri"/>
              </a:rPr>
              <a:t> </a:t>
            </a:r>
            <a:r>
              <a:rPr lang="en-US" sz="2000" b="1" spc="-5" dirty="0">
                <a:latin typeface="Maiandra GD" panose="020E0502030308020204" pitchFamily="34" charset="0"/>
                <a:cs typeface="Calibri"/>
              </a:rPr>
              <a:t>results.</a:t>
            </a:r>
            <a:endParaRPr lang="en-US" sz="2000" b="1" dirty="0">
              <a:latin typeface="Maiandra GD" panose="020E0502030308020204" pitchFamily="34" charset="0"/>
              <a:cs typeface="Calibri"/>
            </a:endParaRPr>
          </a:p>
          <a:p>
            <a:pPr marL="355600" marR="6985" indent="-342900">
              <a:lnSpc>
                <a:spcPct val="100000"/>
              </a:lnSpc>
              <a:spcBef>
                <a:spcPts val="480"/>
              </a:spcBef>
              <a:buFont typeface="Arial" panose="020B0604020202020204" pitchFamily="34" charset="0"/>
              <a:buChar char="•"/>
              <a:tabLst>
                <a:tab pos="271780" algn="l"/>
              </a:tabLst>
            </a:pPr>
            <a:r>
              <a:rPr lang="en-US" sz="2000" b="1" spc="-5" dirty="0">
                <a:latin typeface="Maiandra GD" panose="020E0502030308020204" pitchFamily="34" charset="0"/>
                <a:cs typeface="Calibri"/>
              </a:rPr>
              <a:t>Frequent </a:t>
            </a:r>
            <a:r>
              <a:rPr lang="en-US" sz="2000" b="1" spc="-10" dirty="0">
                <a:latin typeface="Maiandra GD" panose="020E0502030308020204" pitchFamily="34" charset="0"/>
                <a:cs typeface="Calibri"/>
              </a:rPr>
              <a:t>calibrations, standardizations, </a:t>
            </a:r>
            <a:r>
              <a:rPr lang="en-US" sz="2000" b="1" dirty="0">
                <a:latin typeface="Maiandra GD" panose="020E0502030308020204" pitchFamily="34" charset="0"/>
                <a:cs typeface="Calibri"/>
              </a:rPr>
              <a:t>and </a:t>
            </a:r>
            <a:r>
              <a:rPr lang="en-US" sz="2000" b="1" spc="-5" dirty="0">
                <a:latin typeface="Maiandra GD" panose="020E0502030308020204" pitchFamily="34" charset="0"/>
                <a:cs typeface="Calibri"/>
              </a:rPr>
              <a:t>analyses of known samples can  sometimes </a:t>
            </a:r>
            <a:r>
              <a:rPr lang="en-US" sz="2000" b="1" dirty="0">
                <a:latin typeface="Maiandra GD" panose="020E0502030308020204" pitchFamily="34" charset="0"/>
                <a:cs typeface="Calibri"/>
              </a:rPr>
              <a:t>be </a:t>
            </a:r>
            <a:r>
              <a:rPr lang="en-US" sz="2000" b="1" spc="-5" dirty="0">
                <a:latin typeface="Maiandra GD" panose="020E0502030308020204" pitchFamily="34" charset="0"/>
                <a:cs typeface="Calibri"/>
              </a:rPr>
              <a:t>used </a:t>
            </a:r>
            <a:r>
              <a:rPr lang="en-US" sz="2000" b="1" spc="-15" dirty="0">
                <a:latin typeface="Maiandra GD" panose="020E0502030308020204" pitchFamily="34" charset="0"/>
                <a:cs typeface="Calibri"/>
              </a:rPr>
              <a:t>to </a:t>
            </a:r>
            <a:r>
              <a:rPr lang="en-US" sz="2000" b="1" spc="-5" dirty="0">
                <a:latin typeface="Maiandra GD" panose="020E0502030308020204" pitchFamily="34" charset="0"/>
                <a:cs typeface="Calibri"/>
              </a:rPr>
              <a:t>lessen </a:t>
            </a:r>
            <a:r>
              <a:rPr lang="en-US" sz="2000" b="1" dirty="0">
                <a:latin typeface="Maiandra GD" panose="020E0502030308020204" pitchFamily="34" charset="0"/>
                <a:cs typeface="Calibri"/>
              </a:rPr>
              <a:t>all but the </a:t>
            </a:r>
            <a:r>
              <a:rPr lang="en-US" sz="2000" b="1" spc="-5" dirty="0">
                <a:latin typeface="Maiandra GD" panose="020E0502030308020204" pitchFamily="34" charset="0"/>
                <a:cs typeface="Calibri"/>
              </a:rPr>
              <a:t>random </a:t>
            </a:r>
            <a:r>
              <a:rPr lang="en-US" sz="2000" b="1" spc="-15" dirty="0">
                <a:latin typeface="Maiandra GD" panose="020E0502030308020204" pitchFamily="34" charset="0"/>
                <a:cs typeface="Calibri"/>
              </a:rPr>
              <a:t>errors </a:t>
            </a:r>
            <a:r>
              <a:rPr lang="en-US" sz="2000" b="1" dirty="0">
                <a:latin typeface="Maiandra GD" panose="020E0502030308020204" pitchFamily="34" charset="0"/>
                <a:cs typeface="Calibri"/>
              </a:rPr>
              <a:t>and</a:t>
            </a:r>
            <a:r>
              <a:rPr lang="en-US" sz="2000" b="1" spc="60" dirty="0">
                <a:latin typeface="Maiandra GD" panose="020E0502030308020204" pitchFamily="34" charset="0"/>
                <a:cs typeface="Calibri"/>
              </a:rPr>
              <a:t> </a:t>
            </a:r>
            <a:r>
              <a:rPr lang="en-US" sz="2000" b="1" spc="-5" dirty="0">
                <a:latin typeface="Maiandra GD" panose="020E0502030308020204" pitchFamily="34" charset="0"/>
                <a:cs typeface="Calibri"/>
              </a:rPr>
              <a:t>uncertainties.</a:t>
            </a:r>
          </a:p>
          <a:p>
            <a:pPr marL="12700" marR="6985">
              <a:spcBef>
                <a:spcPts val="480"/>
              </a:spcBef>
              <a:tabLst>
                <a:tab pos="271780" algn="l"/>
              </a:tabLst>
            </a:pPr>
            <a:r>
              <a:rPr lang="en-US" sz="2000" b="1" i="1" dirty="0">
                <a:solidFill>
                  <a:srgbClr val="1F487C"/>
                </a:solidFill>
                <a:latin typeface="Maiandra GD" panose="020E0502030308020204" pitchFamily="34" charset="0"/>
                <a:cs typeface="Calibri"/>
              </a:rPr>
              <a:t>“ </a:t>
            </a:r>
            <a:r>
              <a:rPr lang="en-US" sz="2000" b="1" i="1" spc="-40" dirty="0">
                <a:solidFill>
                  <a:srgbClr val="1F487C"/>
                </a:solidFill>
                <a:latin typeface="Maiandra GD" panose="020E0502030308020204" pitchFamily="34" charset="0"/>
                <a:cs typeface="Calibri"/>
              </a:rPr>
              <a:t>We </a:t>
            </a:r>
            <a:r>
              <a:rPr lang="en-US" sz="2000" b="1" i="1" spc="-10" dirty="0">
                <a:solidFill>
                  <a:srgbClr val="1F487C"/>
                </a:solidFill>
                <a:latin typeface="Maiandra GD" panose="020E0502030308020204" pitchFamily="34" charset="0"/>
                <a:cs typeface="Calibri"/>
              </a:rPr>
              <a:t>can </a:t>
            </a:r>
            <a:r>
              <a:rPr lang="en-US" sz="2000" b="1" i="1" spc="-5" dirty="0">
                <a:solidFill>
                  <a:srgbClr val="1F487C"/>
                </a:solidFill>
                <a:latin typeface="Maiandra GD" panose="020E0502030308020204" pitchFamily="34" charset="0"/>
                <a:cs typeface="Calibri"/>
              </a:rPr>
              <a:t>only hope </a:t>
            </a:r>
            <a:r>
              <a:rPr lang="en-US" sz="2000" b="1" i="1" spc="-15" dirty="0">
                <a:solidFill>
                  <a:srgbClr val="1F487C"/>
                </a:solidFill>
                <a:latin typeface="Maiandra GD" panose="020E0502030308020204" pitchFamily="34" charset="0"/>
                <a:cs typeface="Calibri"/>
              </a:rPr>
              <a:t>to </a:t>
            </a:r>
            <a:r>
              <a:rPr lang="en-US" sz="2000" b="1" i="1" spc="-5" dirty="0">
                <a:solidFill>
                  <a:srgbClr val="1F487C"/>
                </a:solidFill>
                <a:latin typeface="Maiandra GD" panose="020E0502030308020204" pitchFamily="34" charset="0"/>
                <a:cs typeface="Calibri"/>
              </a:rPr>
              <a:t>minimize errors and </a:t>
            </a:r>
            <a:r>
              <a:rPr lang="en-US" sz="2000" b="1" i="1" spc="-10" dirty="0">
                <a:solidFill>
                  <a:srgbClr val="1F487C"/>
                </a:solidFill>
                <a:latin typeface="Maiandra GD" panose="020E0502030308020204" pitchFamily="34" charset="0"/>
                <a:cs typeface="Calibri"/>
              </a:rPr>
              <a:t>estimate </a:t>
            </a:r>
            <a:r>
              <a:rPr lang="en-US" sz="2000" b="1" i="1" spc="-5" dirty="0">
                <a:solidFill>
                  <a:srgbClr val="1F487C"/>
                </a:solidFill>
                <a:latin typeface="Maiandra GD" panose="020E0502030308020204" pitchFamily="34" charset="0"/>
                <a:cs typeface="Calibri"/>
              </a:rPr>
              <a:t>their </a:t>
            </a:r>
            <a:r>
              <a:rPr lang="en-US" sz="2000" b="1" i="1" spc="-10" dirty="0">
                <a:solidFill>
                  <a:srgbClr val="1F487C"/>
                </a:solidFill>
                <a:latin typeface="Maiandra GD" panose="020E0502030308020204" pitchFamily="34" charset="0"/>
                <a:cs typeface="Calibri"/>
              </a:rPr>
              <a:t>size </a:t>
            </a:r>
            <a:r>
              <a:rPr lang="en-US" sz="2000" b="1" i="1" spc="-5" dirty="0">
                <a:solidFill>
                  <a:srgbClr val="1F487C"/>
                </a:solidFill>
                <a:latin typeface="Maiandra GD" panose="020E0502030308020204" pitchFamily="34" charset="0"/>
                <a:cs typeface="Calibri"/>
              </a:rPr>
              <a:t>with </a:t>
            </a:r>
            <a:r>
              <a:rPr lang="en-US" sz="2000" b="1" i="1" spc="-10" dirty="0">
                <a:solidFill>
                  <a:srgbClr val="1F487C"/>
                </a:solidFill>
                <a:latin typeface="Maiandra GD" panose="020E0502030308020204" pitchFamily="34" charset="0"/>
                <a:cs typeface="Calibri"/>
              </a:rPr>
              <a:t>acceptable  </a:t>
            </a:r>
            <a:r>
              <a:rPr lang="en-US" sz="2000" b="1" i="1" spc="5" dirty="0">
                <a:solidFill>
                  <a:srgbClr val="1F487C"/>
                </a:solidFill>
                <a:latin typeface="Maiandra GD" panose="020E0502030308020204" pitchFamily="34" charset="0"/>
                <a:cs typeface="Calibri"/>
              </a:rPr>
              <a:t>accuracy”</a:t>
            </a:r>
            <a:endParaRPr lang="en-US" sz="2000" b="1" dirty="0">
              <a:latin typeface="Maiandra GD" panose="020E0502030308020204" pitchFamily="34" charset="0"/>
              <a:cs typeface="Calibri"/>
            </a:endParaRPr>
          </a:p>
          <a:p>
            <a:pPr marL="12700" marR="6985">
              <a:lnSpc>
                <a:spcPct val="100000"/>
              </a:lnSpc>
              <a:spcBef>
                <a:spcPts val="480"/>
              </a:spcBef>
              <a:tabLst>
                <a:tab pos="271780" algn="l"/>
              </a:tabLst>
            </a:pPr>
            <a:endParaRPr lang="en-US" sz="2000" b="1" dirty="0">
              <a:latin typeface="Maiandra GD" panose="020E0502030308020204" pitchFamily="34" charset="0"/>
              <a:cs typeface="Calibri"/>
            </a:endParaRPr>
          </a:p>
          <a:p>
            <a:pPr>
              <a:lnSpc>
                <a:spcPct val="100000"/>
              </a:lnSpc>
              <a:spcBef>
                <a:spcPts val="25"/>
              </a:spcBef>
              <a:buClr>
                <a:srgbClr val="1F487C"/>
              </a:buClr>
            </a:pPr>
            <a:endParaRPr lang="en-US" sz="2900" b="1" dirty="0">
              <a:latin typeface="Maiandra GD" panose="020E0502030308020204" pitchFamily="34" charset="0"/>
              <a:cs typeface="Times New Roman"/>
            </a:endParaRPr>
          </a:p>
        </p:txBody>
      </p:sp>
    </p:spTree>
    <p:extLst>
      <p:ext uri="{BB962C8B-B14F-4D97-AF65-F5344CB8AC3E}">
        <p14:creationId xmlns:p14="http://schemas.microsoft.com/office/powerpoint/2010/main" val="3842908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D310CE-3FD4-4DD1-BA80-B5C00371934A}"/>
              </a:ext>
            </a:extLst>
          </p:cNvPr>
          <p:cNvSpPr/>
          <p:nvPr/>
        </p:nvSpPr>
        <p:spPr>
          <a:xfrm>
            <a:off x="201105" y="838721"/>
            <a:ext cx="8056776" cy="369332"/>
          </a:xfrm>
          <a:prstGeom prst="rect">
            <a:avLst/>
          </a:prstGeom>
        </p:spPr>
        <p:txBody>
          <a:bodyPr wrap="square">
            <a:spAutoFit/>
          </a:bodyPr>
          <a:lstStyle/>
          <a:p>
            <a:r>
              <a:rPr lang="en-US" b="1" spc="-5" dirty="0">
                <a:solidFill>
                  <a:srgbClr val="FF0000"/>
                </a:solidFill>
                <a:latin typeface="Maiandra GD" panose="020E0502030308020204" pitchFamily="34" charset="0"/>
                <a:cs typeface="Arial"/>
              </a:rPr>
              <a:t>Generally Chemical </a:t>
            </a:r>
            <a:r>
              <a:rPr lang="en-US" b="1" spc="-10" dirty="0">
                <a:solidFill>
                  <a:srgbClr val="FF0000"/>
                </a:solidFill>
                <a:latin typeface="Maiandra GD" panose="020E0502030308020204" pitchFamily="34" charset="0"/>
                <a:cs typeface="Arial"/>
              </a:rPr>
              <a:t>analyses </a:t>
            </a:r>
            <a:r>
              <a:rPr lang="en-US" b="1" spc="-5" dirty="0">
                <a:solidFill>
                  <a:srgbClr val="FF0000"/>
                </a:solidFill>
                <a:latin typeface="Maiandra GD" panose="020E0502030308020204" pitchFamily="34" charset="0"/>
                <a:cs typeface="Arial"/>
              </a:rPr>
              <a:t>are affected by  </a:t>
            </a:r>
            <a:r>
              <a:rPr lang="en-US" b="1" spc="-15" dirty="0">
                <a:solidFill>
                  <a:srgbClr val="FF0000"/>
                </a:solidFill>
                <a:latin typeface="Maiandra GD" panose="020E0502030308020204" pitchFamily="34" charset="0"/>
                <a:cs typeface="Arial"/>
              </a:rPr>
              <a:t>two </a:t>
            </a:r>
            <a:r>
              <a:rPr lang="en-US" b="1" spc="-10" dirty="0">
                <a:solidFill>
                  <a:srgbClr val="FF0000"/>
                </a:solidFill>
                <a:latin typeface="Maiandra GD" panose="020E0502030308020204" pitchFamily="34" charset="0"/>
                <a:cs typeface="Arial"/>
              </a:rPr>
              <a:t>types </a:t>
            </a:r>
            <a:r>
              <a:rPr lang="en-US" b="1" spc="-5" dirty="0">
                <a:solidFill>
                  <a:srgbClr val="FF0000"/>
                </a:solidFill>
                <a:latin typeface="Maiandra GD" panose="020E0502030308020204" pitchFamily="34" charset="0"/>
                <a:cs typeface="Arial"/>
              </a:rPr>
              <a:t>of</a:t>
            </a:r>
            <a:r>
              <a:rPr lang="en-US" b="1" spc="204" dirty="0">
                <a:solidFill>
                  <a:srgbClr val="FF0000"/>
                </a:solidFill>
                <a:latin typeface="Maiandra GD" panose="020E0502030308020204" pitchFamily="34" charset="0"/>
                <a:cs typeface="Arial"/>
              </a:rPr>
              <a:t> </a:t>
            </a:r>
            <a:r>
              <a:rPr lang="en-US" b="1" spc="-5" dirty="0">
                <a:solidFill>
                  <a:srgbClr val="FF0000"/>
                </a:solidFill>
                <a:latin typeface="Maiandra GD" panose="020E0502030308020204" pitchFamily="34" charset="0"/>
                <a:cs typeface="Arial"/>
              </a:rPr>
              <a:t>errors:</a:t>
            </a:r>
            <a:endParaRPr lang="en-IN" b="1" dirty="0">
              <a:latin typeface="Maiandra GD" panose="020E0502030308020204" pitchFamily="34" charset="0"/>
            </a:endParaRPr>
          </a:p>
        </p:txBody>
      </p:sp>
      <p:sp>
        <p:nvSpPr>
          <p:cNvPr id="3" name="Rectangle 2">
            <a:extLst>
              <a:ext uri="{FF2B5EF4-FFF2-40B4-BE49-F238E27FC236}">
                <a16:creationId xmlns:a16="http://schemas.microsoft.com/office/drawing/2014/main" id="{2B929C04-226C-48F3-8433-1FD5BDEF9B06}"/>
              </a:ext>
            </a:extLst>
          </p:cNvPr>
          <p:cNvSpPr/>
          <p:nvPr/>
        </p:nvSpPr>
        <p:spPr>
          <a:xfrm>
            <a:off x="285946" y="315501"/>
            <a:ext cx="6096000" cy="523220"/>
          </a:xfrm>
          <a:prstGeom prst="rect">
            <a:avLst/>
          </a:prstGeom>
        </p:spPr>
        <p:txBody>
          <a:bodyPr>
            <a:spAutoFit/>
          </a:bodyPr>
          <a:lstStyle/>
          <a:p>
            <a:r>
              <a:rPr lang="en-US" sz="2800" b="1" spc="-5" dirty="0">
                <a:solidFill>
                  <a:srgbClr val="7030A0"/>
                </a:solidFill>
                <a:latin typeface="Maiandra GD" panose="020E0502030308020204" pitchFamily="34" charset="0"/>
                <a:cs typeface="Arial"/>
              </a:rPr>
              <a:t>Classification Of Errors</a:t>
            </a:r>
            <a:endParaRPr lang="en-IN" sz="2800" b="1" dirty="0">
              <a:solidFill>
                <a:srgbClr val="7030A0"/>
              </a:solidFill>
              <a:latin typeface="Maiandra GD" panose="020E0502030308020204" pitchFamily="34" charset="0"/>
            </a:endParaRPr>
          </a:p>
        </p:txBody>
      </p:sp>
      <p:sp>
        <p:nvSpPr>
          <p:cNvPr id="5" name="Rectangle 4">
            <a:extLst>
              <a:ext uri="{FF2B5EF4-FFF2-40B4-BE49-F238E27FC236}">
                <a16:creationId xmlns:a16="http://schemas.microsoft.com/office/drawing/2014/main" id="{33D91552-FFBD-4E8D-9E98-E0B53AD6D623}"/>
              </a:ext>
            </a:extLst>
          </p:cNvPr>
          <p:cNvSpPr/>
          <p:nvPr/>
        </p:nvSpPr>
        <p:spPr>
          <a:xfrm>
            <a:off x="285946" y="1208053"/>
            <a:ext cx="11393864" cy="1387559"/>
          </a:xfrm>
          <a:prstGeom prst="rect">
            <a:avLst/>
          </a:prstGeom>
        </p:spPr>
        <p:txBody>
          <a:bodyPr wrap="square">
            <a:spAutoFit/>
          </a:bodyPr>
          <a:lstStyle/>
          <a:p>
            <a:pPr marL="469900" marR="5080" indent="-457200">
              <a:lnSpc>
                <a:spcPct val="100000"/>
              </a:lnSpc>
              <a:spcBef>
                <a:spcPts val="105"/>
              </a:spcBef>
              <a:buClr>
                <a:srgbClr val="4F81BC"/>
              </a:buClr>
              <a:buAutoNum type="arabicPeriod"/>
              <a:tabLst>
                <a:tab pos="469265" algn="l"/>
                <a:tab pos="469900" algn="l"/>
              </a:tabLst>
            </a:pPr>
            <a:r>
              <a:rPr lang="en-US" sz="2000" b="1" spc="-10" dirty="0">
                <a:solidFill>
                  <a:srgbClr val="1F487C"/>
                </a:solidFill>
                <a:latin typeface="Maiandra GD" panose="020E0502030308020204" pitchFamily="34" charset="0"/>
                <a:cs typeface="Calibri"/>
              </a:rPr>
              <a:t>Systematic </a:t>
            </a:r>
            <a:r>
              <a:rPr lang="en-US" sz="2000" b="1" spc="-5" dirty="0">
                <a:solidFill>
                  <a:srgbClr val="1F487C"/>
                </a:solidFill>
                <a:latin typeface="Maiandra GD" panose="020E0502030308020204" pitchFamily="34" charset="0"/>
                <a:cs typeface="Calibri"/>
              </a:rPr>
              <a:t>(or </a:t>
            </a:r>
            <a:r>
              <a:rPr lang="en-US" sz="2000" b="1" spc="-10" dirty="0">
                <a:solidFill>
                  <a:srgbClr val="1F487C"/>
                </a:solidFill>
                <a:latin typeface="Maiandra GD" panose="020E0502030308020204" pitchFamily="34" charset="0"/>
                <a:cs typeface="Calibri"/>
              </a:rPr>
              <a:t>determinate) </a:t>
            </a:r>
            <a:r>
              <a:rPr lang="en-US" sz="2000" b="1" spc="-40" dirty="0">
                <a:solidFill>
                  <a:srgbClr val="1F487C"/>
                </a:solidFill>
                <a:latin typeface="Maiandra GD" panose="020E0502030308020204" pitchFamily="34" charset="0"/>
                <a:cs typeface="Calibri"/>
              </a:rPr>
              <a:t>error, </a:t>
            </a:r>
            <a:r>
              <a:rPr lang="en-US" sz="2000" b="1" dirty="0">
                <a:solidFill>
                  <a:srgbClr val="1F487C"/>
                </a:solidFill>
                <a:latin typeface="Maiandra GD" panose="020E0502030308020204" pitchFamily="34" charset="0"/>
                <a:cs typeface="Calibri"/>
              </a:rPr>
              <a:t>causes the </a:t>
            </a:r>
            <a:r>
              <a:rPr lang="en-US" sz="2000" b="1" spc="-5" dirty="0">
                <a:solidFill>
                  <a:srgbClr val="1F487C"/>
                </a:solidFill>
                <a:latin typeface="Maiandra GD" panose="020E0502030308020204" pitchFamily="34" charset="0"/>
                <a:cs typeface="Calibri"/>
              </a:rPr>
              <a:t>mean of </a:t>
            </a:r>
            <a:r>
              <a:rPr lang="en-US" sz="2000" b="1" dirty="0">
                <a:solidFill>
                  <a:srgbClr val="1F487C"/>
                </a:solidFill>
                <a:latin typeface="Maiandra GD" panose="020E0502030308020204" pitchFamily="34" charset="0"/>
                <a:cs typeface="Calibri"/>
              </a:rPr>
              <a:t>a </a:t>
            </a:r>
            <a:r>
              <a:rPr lang="en-US" sz="2000" b="1" spc="-15" dirty="0">
                <a:solidFill>
                  <a:srgbClr val="1F487C"/>
                </a:solidFill>
                <a:latin typeface="Maiandra GD" panose="020E0502030308020204" pitchFamily="34" charset="0"/>
                <a:cs typeface="Calibri"/>
              </a:rPr>
              <a:t>data </a:t>
            </a:r>
            <a:r>
              <a:rPr lang="en-US" sz="2000" b="1" spc="-5" dirty="0">
                <a:solidFill>
                  <a:srgbClr val="1F487C"/>
                </a:solidFill>
                <a:latin typeface="Maiandra GD" panose="020E0502030308020204" pitchFamily="34" charset="0"/>
                <a:cs typeface="Calibri"/>
              </a:rPr>
              <a:t>set </a:t>
            </a:r>
            <a:r>
              <a:rPr lang="en-US" sz="2000" b="1" spc="-15" dirty="0">
                <a:solidFill>
                  <a:srgbClr val="1F487C"/>
                </a:solidFill>
                <a:latin typeface="Maiandra GD" panose="020E0502030308020204" pitchFamily="34" charset="0"/>
                <a:cs typeface="Calibri"/>
              </a:rPr>
              <a:t>to differ  from </a:t>
            </a:r>
            <a:r>
              <a:rPr lang="en-US" sz="2000" b="1" dirty="0">
                <a:solidFill>
                  <a:srgbClr val="1F487C"/>
                </a:solidFill>
                <a:latin typeface="Maiandra GD" panose="020E0502030308020204" pitchFamily="34" charset="0"/>
                <a:cs typeface="Calibri"/>
              </a:rPr>
              <a:t>the </a:t>
            </a:r>
            <a:r>
              <a:rPr lang="en-US" sz="2000" b="1" spc="-5" dirty="0">
                <a:solidFill>
                  <a:srgbClr val="1F487C"/>
                </a:solidFill>
                <a:latin typeface="Maiandra GD" panose="020E0502030308020204" pitchFamily="34" charset="0"/>
                <a:cs typeface="Calibri"/>
              </a:rPr>
              <a:t>accepted value.</a:t>
            </a:r>
            <a:endParaRPr lang="en-US" sz="2000" b="1" dirty="0">
              <a:latin typeface="Maiandra GD" panose="020E0502030308020204" pitchFamily="34" charset="0"/>
              <a:cs typeface="Calibri"/>
            </a:endParaRPr>
          </a:p>
          <a:p>
            <a:pPr marL="469900" marR="6985" indent="-457200">
              <a:lnSpc>
                <a:spcPct val="100000"/>
              </a:lnSpc>
              <a:spcBef>
                <a:spcPts val="480"/>
              </a:spcBef>
              <a:buClr>
                <a:srgbClr val="4F81BC"/>
              </a:buClr>
              <a:buFont typeface="Calibri"/>
              <a:buAutoNum type="arabicPeriod"/>
              <a:tabLst>
                <a:tab pos="527685" algn="l"/>
                <a:tab pos="528320" algn="l"/>
              </a:tabLst>
            </a:pPr>
            <a:r>
              <a:rPr lang="en-US" sz="2000" b="1" dirty="0">
                <a:latin typeface="Maiandra GD" panose="020E0502030308020204" pitchFamily="34" charset="0"/>
              </a:rPr>
              <a:t>	</a:t>
            </a:r>
            <a:r>
              <a:rPr lang="en-US" sz="2000" b="1" dirty="0">
                <a:solidFill>
                  <a:srgbClr val="1F487C"/>
                </a:solidFill>
                <a:latin typeface="Maiandra GD" panose="020E0502030308020204" pitchFamily="34" charset="0"/>
                <a:cs typeface="Calibri"/>
              </a:rPr>
              <a:t>Random </a:t>
            </a:r>
            <a:r>
              <a:rPr lang="en-US" sz="2000" b="1" spc="-5" dirty="0">
                <a:solidFill>
                  <a:srgbClr val="1F487C"/>
                </a:solidFill>
                <a:latin typeface="Maiandra GD" panose="020E0502030308020204" pitchFamily="34" charset="0"/>
                <a:cs typeface="Calibri"/>
              </a:rPr>
              <a:t>(or </a:t>
            </a:r>
            <a:r>
              <a:rPr lang="en-US" sz="2000" b="1" spc="-10" dirty="0">
                <a:solidFill>
                  <a:srgbClr val="1F487C"/>
                </a:solidFill>
                <a:latin typeface="Maiandra GD" panose="020E0502030308020204" pitchFamily="34" charset="0"/>
                <a:cs typeface="Calibri"/>
              </a:rPr>
              <a:t>indeterminate) </a:t>
            </a:r>
            <a:r>
              <a:rPr lang="en-US" sz="2000" b="1" spc="-40" dirty="0">
                <a:solidFill>
                  <a:srgbClr val="1F487C"/>
                </a:solidFill>
                <a:latin typeface="Maiandra GD" panose="020E0502030308020204" pitchFamily="34" charset="0"/>
                <a:cs typeface="Calibri"/>
              </a:rPr>
              <a:t>error, </a:t>
            </a:r>
            <a:r>
              <a:rPr lang="en-US" sz="2000" b="1" dirty="0">
                <a:solidFill>
                  <a:srgbClr val="1F487C"/>
                </a:solidFill>
                <a:latin typeface="Maiandra GD" panose="020E0502030308020204" pitchFamily="34" charset="0"/>
                <a:cs typeface="Calibri"/>
              </a:rPr>
              <a:t>causes </a:t>
            </a:r>
            <a:r>
              <a:rPr lang="en-US" sz="2000" b="1" spc="-15" dirty="0">
                <a:solidFill>
                  <a:srgbClr val="1F487C"/>
                </a:solidFill>
                <a:latin typeface="Maiandra GD" panose="020E0502030308020204" pitchFamily="34" charset="0"/>
                <a:cs typeface="Calibri"/>
              </a:rPr>
              <a:t>data to </a:t>
            </a:r>
            <a:r>
              <a:rPr lang="en-US" sz="2000" b="1" dirty="0">
                <a:solidFill>
                  <a:srgbClr val="1F487C"/>
                </a:solidFill>
                <a:latin typeface="Maiandra GD" panose="020E0502030308020204" pitchFamily="34" charset="0"/>
                <a:cs typeface="Calibri"/>
              </a:rPr>
              <a:t>be </a:t>
            </a:r>
            <a:r>
              <a:rPr lang="en-US" sz="2000" b="1" spc="-15" dirty="0">
                <a:solidFill>
                  <a:srgbClr val="1F487C"/>
                </a:solidFill>
                <a:latin typeface="Maiandra GD" panose="020E0502030308020204" pitchFamily="34" charset="0"/>
                <a:cs typeface="Calibri"/>
              </a:rPr>
              <a:t>scattered </a:t>
            </a:r>
            <a:r>
              <a:rPr lang="en-US" sz="2000" b="1" spc="-10" dirty="0">
                <a:solidFill>
                  <a:srgbClr val="1F487C"/>
                </a:solidFill>
                <a:latin typeface="Maiandra GD" panose="020E0502030308020204" pitchFamily="34" charset="0"/>
                <a:cs typeface="Calibri"/>
              </a:rPr>
              <a:t>more </a:t>
            </a:r>
            <a:r>
              <a:rPr lang="en-US" sz="2000" b="1" spc="-15" dirty="0">
                <a:solidFill>
                  <a:srgbClr val="1F487C"/>
                </a:solidFill>
                <a:latin typeface="Maiandra GD" panose="020E0502030308020204" pitchFamily="34" charset="0"/>
                <a:cs typeface="Calibri"/>
              </a:rPr>
              <a:t>or  </a:t>
            </a:r>
            <a:r>
              <a:rPr lang="en-US" sz="2000" b="1" spc="-5" dirty="0">
                <a:solidFill>
                  <a:srgbClr val="1F487C"/>
                </a:solidFill>
                <a:latin typeface="Maiandra GD" panose="020E0502030308020204" pitchFamily="34" charset="0"/>
                <a:cs typeface="Calibri"/>
              </a:rPr>
              <a:t>less </a:t>
            </a:r>
            <a:r>
              <a:rPr lang="en-US" sz="2000" b="1" spc="-10" dirty="0">
                <a:solidFill>
                  <a:srgbClr val="1F487C"/>
                </a:solidFill>
                <a:latin typeface="Maiandra GD" panose="020E0502030308020204" pitchFamily="34" charset="0"/>
                <a:cs typeface="Calibri"/>
              </a:rPr>
              <a:t>symmetrically around </a:t>
            </a:r>
            <a:r>
              <a:rPr lang="en-US" sz="2000" b="1" dirty="0">
                <a:solidFill>
                  <a:srgbClr val="1F487C"/>
                </a:solidFill>
                <a:latin typeface="Maiandra GD" panose="020E0502030308020204" pitchFamily="34" charset="0"/>
                <a:cs typeface="Calibri"/>
              </a:rPr>
              <a:t>a </a:t>
            </a:r>
            <a:r>
              <a:rPr lang="en-US" sz="2000" b="1" spc="-5" dirty="0">
                <a:solidFill>
                  <a:srgbClr val="1F487C"/>
                </a:solidFill>
                <a:latin typeface="Maiandra GD" panose="020E0502030308020204" pitchFamily="34" charset="0"/>
                <a:cs typeface="Calibri"/>
              </a:rPr>
              <a:t>mean</a:t>
            </a:r>
            <a:r>
              <a:rPr lang="en-US" sz="2000" b="1" spc="4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value.</a:t>
            </a:r>
            <a:endParaRPr lang="en-US" sz="2000" b="1" dirty="0">
              <a:latin typeface="Maiandra GD" panose="020E0502030308020204" pitchFamily="34" charset="0"/>
              <a:cs typeface="Calibri"/>
            </a:endParaRPr>
          </a:p>
        </p:txBody>
      </p:sp>
      <p:sp>
        <p:nvSpPr>
          <p:cNvPr id="6" name="Rectangle 5">
            <a:extLst>
              <a:ext uri="{FF2B5EF4-FFF2-40B4-BE49-F238E27FC236}">
                <a16:creationId xmlns:a16="http://schemas.microsoft.com/office/drawing/2014/main" id="{FF3E6E09-D120-4296-BF38-6606A4B84D7D}"/>
              </a:ext>
            </a:extLst>
          </p:cNvPr>
          <p:cNvSpPr/>
          <p:nvPr/>
        </p:nvSpPr>
        <p:spPr>
          <a:xfrm>
            <a:off x="285945" y="2480045"/>
            <a:ext cx="11393863" cy="1323439"/>
          </a:xfrm>
          <a:prstGeom prst="rect">
            <a:avLst/>
          </a:prstGeom>
        </p:spPr>
        <p:txBody>
          <a:bodyPr wrap="square">
            <a:spAutoFit/>
          </a:bodyPr>
          <a:lstStyle/>
          <a:p>
            <a:pPr marL="457200" indent="-457200">
              <a:buAutoNum type="arabicPeriod"/>
            </a:pPr>
            <a:r>
              <a:rPr lang="en-US" sz="2000" b="1" spc="-35" dirty="0">
                <a:solidFill>
                  <a:srgbClr val="FF0000"/>
                </a:solidFill>
                <a:latin typeface="Maiandra GD" panose="020E0502030308020204" pitchFamily="34" charset="0"/>
                <a:cs typeface="Calibri"/>
              </a:rPr>
              <a:t>S</a:t>
            </a:r>
            <a:r>
              <a:rPr lang="en-US" sz="2000" b="1" spc="-10" dirty="0">
                <a:solidFill>
                  <a:srgbClr val="FF0000"/>
                </a:solidFill>
                <a:latin typeface="Maiandra GD" panose="020E0502030308020204" pitchFamily="34" charset="0"/>
                <a:cs typeface="Calibri"/>
              </a:rPr>
              <a:t>y</a:t>
            </a:r>
            <a:r>
              <a:rPr lang="en-US" sz="2000" b="1" spc="-25" dirty="0">
                <a:solidFill>
                  <a:srgbClr val="FF0000"/>
                </a:solidFill>
                <a:latin typeface="Maiandra GD" panose="020E0502030308020204" pitchFamily="34" charset="0"/>
                <a:cs typeface="Calibri"/>
              </a:rPr>
              <a:t>s</a:t>
            </a:r>
            <a:r>
              <a:rPr lang="en-US" sz="2000" b="1" spc="-30" dirty="0">
                <a:solidFill>
                  <a:srgbClr val="FF0000"/>
                </a:solidFill>
                <a:latin typeface="Maiandra GD" panose="020E0502030308020204" pitchFamily="34" charset="0"/>
                <a:cs typeface="Calibri"/>
              </a:rPr>
              <a:t>t</a:t>
            </a:r>
            <a:r>
              <a:rPr lang="en-US" sz="2000" b="1" spc="-5" dirty="0">
                <a:solidFill>
                  <a:srgbClr val="FF0000"/>
                </a:solidFill>
                <a:latin typeface="Maiandra GD" panose="020E0502030308020204" pitchFamily="34" charset="0"/>
                <a:cs typeface="Calibri"/>
              </a:rPr>
              <a:t>e</a:t>
            </a:r>
            <a:r>
              <a:rPr lang="en-US" sz="2000" b="1" spc="5" dirty="0">
                <a:solidFill>
                  <a:srgbClr val="FF0000"/>
                </a:solidFill>
                <a:latin typeface="Maiandra GD" panose="020E0502030308020204" pitchFamily="34" charset="0"/>
                <a:cs typeface="Calibri"/>
              </a:rPr>
              <a:t>m</a:t>
            </a:r>
            <a:r>
              <a:rPr lang="en-US" sz="2000" b="1" spc="-25" dirty="0">
                <a:solidFill>
                  <a:srgbClr val="FF0000"/>
                </a:solidFill>
                <a:latin typeface="Maiandra GD" panose="020E0502030308020204" pitchFamily="34" charset="0"/>
                <a:cs typeface="Calibri"/>
              </a:rPr>
              <a:t>a</a:t>
            </a:r>
            <a:r>
              <a:rPr lang="en-US" sz="2000" b="1" dirty="0">
                <a:solidFill>
                  <a:srgbClr val="FF0000"/>
                </a:solidFill>
                <a:latin typeface="Maiandra GD" panose="020E0502030308020204" pitchFamily="34" charset="0"/>
                <a:cs typeface="Calibri"/>
              </a:rPr>
              <a:t>t</a:t>
            </a:r>
            <a:r>
              <a:rPr lang="en-US" sz="2000" b="1" spc="-10" dirty="0">
                <a:solidFill>
                  <a:srgbClr val="FF0000"/>
                </a:solidFill>
                <a:latin typeface="Maiandra GD" panose="020E0502030308020204" pitchFamily="34" charset="0"/>
                <a:cs typeface="Calibri"/>
              </a:rPr>
              <a:t>i</a:t>
            </a:r>
            <a:r>
              <a:rPr lang="en-US" sz="2000" b="1" spc="5" dirty="0">
                <a:solidFill>
                  <a:srgbClr val="FF0000"/>
                </a:solidFill>
                <a:latin typeface="Maiandra GD" panose="020E0502030308020204" pitchFamily="34" charset="0"/>
                <a:cs typeface="Calibri"/>
              </a:rPr>
              <a:t>c or </a:t>
            </a:r>
            <a:r>
              <a:rPr lang="en-US" sz="2000" b="1" dirty="0">
                <a:solidFill>
                  <a:srgbClr val="FF0000"/>
                </a:solidFill>
                <a:latin typeface="Maiandra GD" panose="020E0502030308020204" pitchFamily="34" charset="0"/>
                <a:cs typeface="Calibri"/>
              </a:rPr>
              <a:t>d</a:t>
            </a:r>
            <a:r>
              <a:rPr lang="en-US" sz="2000" b="1" spc="-15" dirty="0">
                <a:solidFill>
                  <a:srgbClr val="FF0000"/>
                </a:solidFill>
                <a:latin typeface="Maiandra GD" panose="020E0502030308020204" pitchFamily="34" charset="0"/>
                <a:cs typeface="Calibri"/>
              </a:rPr>
              <a:t>e</a:t>
            </a:r>
            <a:r>
              <a:rPr lang="en-US" sz="2000" b="1" spc="-30" dirty="0">
                <a:solidFill>
                  <a:srgbClr val="FF0000"/>
                </a:solidFill>
                <a:latin typeface="Maiandra GD" panose="020E0502030308020204" pitchFamily="34" charset="0"/>
                <a:cs typeface="Calibri"/>
              </a:rPr>
              <a:t>t</a:t>
            </a:r>
            <a:r>
              <a:rPr lang="en-US" sz="2000" b="1" spc="-5" dirty="0">
                <a:solidFill>
                  <a:srgbClr val="FF0000"/>
                </a:solidFill>
                <a:latin typeface="Maiandra GD" panose="020E0502030308020204" pitchFamily="34" charset="0"/>
                <a:cs typeface="Calibri"/>
              </a:rPr>
              <a:t>er</a:t>
            </a:r>
            <a:r>
              <a:rPr lang="en-US" sz="2000" b="1" spc="5" dirty="0">
                <a:solidFill>
                  <a:srgbClr val="FF0000"/>
                </a:solidFill>
                <a:latin typeface="Maiandra GD" panose="020E0502030308020204" pitchFamily="34" charset="0"/>
                <a:cs typeface="Calibri"/>
              </a:rPr>
              <a:t>m</a:t>
            </a:r>
            <a:r>
              <a:rPr lang="en-US" sz="2000" b="1" spc="-15" dirty="0">
                <a:solidFill>
                  <a:srgbClr val="FF0000"/>
                </a:solidFill>
                <a:latin typeface="Maiandra GD" panose="020E0502030308020204" pitchFamily="34" charset="0"/>
                <a:cs typeface="Calibri"/>
              </a:rPr>
              <a:t>i</a:t>
            </a:r>
            <a:r>
              <a:rPr lang="en-US" sz="2000" b="1" dirty="0">
                <a:solidFill>
                  <a:srgbClr val="FF0000"/>
                </a:solidFill>
                <a:latin typeface="Maiandra GD" panose="020E0502030308020204" pitchFamily="34" charset="0"/>
                <a:cs typeface="Calibri"/>
              </a:rPr>
              <a:t>n</a:t>
            </a:r>
            <a:r>
              <a:rPr lang="en-US" sz="2000" b="1" spc="-30" dirty="0">
                <a:solidFill>
                  <a:srgbClr val="FF0000"/>
                </a:solidFill>
                <a:latin typeface="Maiandra GD" panose="020E0502030308020204" pitchFamily="34" charset="0"/>
                <a:cs typeface="Calibri"/>
              </a:rPr>
              <a:t>at</a:t>
            </a:r>
            <a:r>
              <a:rPr lang="en-US" sz="2000" b="1" dirty="0">
                <a:solidFill>
                  <a:srgbClr val="FF0000"/>
                </a:solidFill>
                <a:latin typeface="Maiandra GD" panose="020E0502030308020204" pitchFamily="34" charset="0"/>
                <a:cs typeface="Calibri"/>
              </a:rPr>
              <a:t>e </a:t>
            </a:r>
            <a:r>
              <a:rPr lang="en-US" sz="2000" b="1" spc="5" dirty="0">
                <a:solidFill>
                  <a:srgbClr val="FF0000"/>
                </a:solidFill>
                <a:latin typeface="Maiandra GD" panose="020E0502030308020204" pitchFamily="34" charset="0"/>
                <a:cs typeface="Calibri"/>
              </a:rPr>
              <a:t>o</a:t>
            </a:r>
            <a:r>
              <a:rPr lang="en-US" sz="2000" b="1" dirty="0">
                <a:solidFill>
                  <a:srgbClr val="FF0000"/>
                </a:solidFill>
                <a:latin typeface="Maiandra GD" panose="020E0502030308020204" pitchFamily="34" charset="0"/>
                <a:cs typeface="Calibri"/>
              </a:rPr>
              <a:t>r </a:t>
            </a:r>
            <a:r>
              <a:rPr lang="en-US" sz="2000" b="1" spc="-25" dirty="0">
                <a:solidFill>
                  <a:srgbClr val="FF0000"/>
                </a:solidFill>
                <a:latin typeface="Maiandra GD" panose="020E0502030308020204" pitchFamily="34" charset="0"/>
                <a:cs typeface="Calibri"/>
              </a:rPr>
              <a:t>c</a:t>
            </a:r>
            <a:r>
              <a:rPr lang="en-US" sz="2000" b="1" dirty="0">
                <a:solidFill>
                  <a:srgbClr val="FF0000"/>
                </a:solidFill>
                <a:latin typeface="Maiandra GD" panose="020E0502030308020204" pitchFamily="34" charset="0"/>
                <a:cs typeface="Calibri"/>
              </a:rPr>
              <a:t>on</a:t>
            </a:r>
            <a:r>
              <a:rPr lang="en-US" sz="2000" b="1" spc="-25" dirty="0">
                <a:solidFill>
                  <a:srgbClr val="FF0000"/>
                </a:solidFill>
                <a:latin typeface="Maiandra GD" panose="020E0502030308020204" pitchFamily="34" charset="0"/>
                <a:cs typeface="Calibri"/>
              </a:rPr>
              <a:t>s</a:t>
            </a:r>
            <a:r>
              <a:rPr lang="en-US" sz="2000" b="1" spc="-30" dirty="0">
                <a:solidFill>
                  <a:srgbClr val="FF0000"/>
                </a:solidFill>
                <a:latin typeface="Maiandra GD" panose="020E0502030308020204" pitchFamily="34" charset="0"/>
                <a:cs typeface="Calibri"/>
              </a:rPr>
              <a:t>t</a:t>
            </a:r>
            <a:r>
              <a:rPr lang="en-US" sz="2000" b="1" dirty="0">
                <a:solidFill>
                  <a:srgbClr val="FF0000"/>
                </a:solidFill>
                <a:latin typeface="Maiandra GD" panose="020E0502030308020204" pitchFamily="34" charset="0"/>
                <a:cs typeface="Calibri"/>
              </a:rPr>
              <a:t>a</a:t>
            </a:r>
            <a:r>
              <a:rPr lang="en-US" sz="2000" b="1" spc="-15" dirty="0">
                <a:solidFill>
                  <a:srgbClr val="FF0000"/>
                </a:solidFill>
                <a:latin typeface="Maiandra GD" panose="020E0502030308020204" pitchFamily="34" charset="0"/>
                <a:cs typeface="Calibri"/>
              </a:rPr>
              <a:t>n</a:t>
            </a:r>
            <a:r>
              <a:rPr lang="en-US" sz="2000" b="1" dirty="0">
                <a:solidFill>
                  <a:srgbClr val="FF0000"/>
                </a:solidFill>
                <a:latin typeface="Maiandra GD" panose="020E0502030308020204" pitchFamily="34" charset="0"/>
                <a:cs typeface="Calibri"/>
              </a:rPr>
              <a:t>t </a:t>
            </a:r>
            <a:r>
              <a:rPr lang="en-US" sz="2000" b="1" spc="-5" dirty="0">
                <a:solidFill>
                  <a:srgbClr val="FF0000"/>
                </a:solidFill>
                <a:latin typeface="Maiandra GD" panose="020E0502030308020204" pitchFamily="34" charset="0"/>
                <a:cs typeface="Calibri"/>
              </a:rPr>
              <a:t>er</a:t>
            </a:r>
            <a:r>
              <a:rPr lang="en-US" sz="2000" b="1" spc="-25" dirty="0">
                <a:solidFill>
                  <a:srgbClr val="FF0000"/>
                </a:solidFill>
                <a:latin typeface="Maiandra GD" panose="020E0502030308020204" pitchFamily="34" charset="0"/>
                <a:cs typeface="Calibri"/>
              </a:rPr>
              <a:t>r</a:t>
            </a:r>
            <a:r>
              <a:rPr lang="en-US" sz="2000" b="1" dirty="0">
                <a:solidFill>
                  <a:srgbClr val="FF0000"/>
                </a:solidFill>
                <a:latin typeface="Maiandra GD" panose="020E0502030308020204" pitchFamily="34" charset="0"/>
                <a:cs typeface="Calibri"/>
              </a:rPr>
              <a:t>o</a:t>
            </a:r>
            <a:r>
              <a:rPr lang="en-US" sz="2000" b="1" spc="-20" dirty="0">
                <a:solidFill>
                  <a:srgbClr val="FF0000"/>
                </a:solidFill>
                <a:latin typeface="Maiandra GD" panose="020E0502030308020204" pitchFamily="34" charset="0"/>
                <a:cs typeface="Calibri"/>
              </a:rPr>
              <a:t>r</a:t>
            </a:r>
            <a:r>
              <a:rPr lang="en-US" sz="2000" b="1" spc="-15" dirty="0">
                <a:solidFill>
                  <a:srgbClr val="FF0000"/>
                </a:solidFill>
                <a:latin typeface="Maiandra GD" panose="020E0502030308020204" pitchFamily="34" charset="0"/>
                <a:cs typeface="Calibri"/>
              </a:rPr>
              <a:t>s</a:t>
            </a:r>
            <a:r>
              <a:rPr lang="en-US" sz="2000" b="1" dirty="0">
                <a:solidFill>
                  <a:srgbClr val="FF0000"/>
                </a:solidFill>
                <a:latin typeface="Maiandra GD" panose="020E0502030308020204" pitchFamily="34" charset="0"/>
                <a:cs typeface="Calibri"/>
              </a:rPr>
              <a:t>:</a:t>
            </a:r>
            <a:r>
              <a:rPr lang="en-US" sz="2000" b="1" dirty="0">
                <a:latin typeface="Maiandra GD" panose="020E0502030308020204" pitchFamily="34" charset="0"/>
                <a:cs typeface="Calibri"/>
              </a:rPr>
              <a:t>	</a:t>
            </a:r>
            <a:r>
              <a:rPr lang="en-US" sz="2000" b="1" spc="-5" dirty="0">
                <a:latin typeface="Maiandra GD" panose="020E0502030308020204" pitchFamily="34" charset="0"/>
              </a:rPr>
              <a:t>Thes</a:t>
            </a:r>
            <a:r>
              <a:rPr lang="en-US" sz="2000" b="1" dirty="0">
                <a:latin typeface="Maiandra GD" panose="020E0502030308020204" pitchFamily="34" charset="0"/>
              </a:rPr>
              <a:t>e	e</a:t>
            </a:r>
            <a:r>
              <a:rPr lang="en-US" sz="2000" b="1" spc="5" dirty="0">
                <a:latin typeface="Maiandra GD" panose="020E0502030308020204" pitchFamily="34" charset="0"/>
              </a:rPr>
              <a:t>r</a:t>
            </a:r>
            <a:r>
              <a:rPr lang="en-US" sz="2000" b="1" spc="-25" dirty="0">
                <a:latin typeface="Maiandra GD" panose="020E0502030308020204" pitchFamily="34" charset="0"/>
              </a:rPr>
              <a:t>r</a:t>
            </a:r>
            <a:r>
              <a:rPr lang="en-US" sz="2000" b="1" spc="-5" dirty="0">
                <a:latin typeface="Maiandra GD" panose="020E0502030308020204" pitchFamily="34" charset="0"/>
              </a:rPr>
              <a:t>o</a:t>
            </a:r>
            <a:r>
              <a:rPr lang="en-US" sz="2000" b="1" spc="-40" dirty="0">
                <a:latin typeface="Maiandra GD" panose="020E0502030308020204" pitchFamily="34" charset="0"/>
              </a:rPr>
              <a:t>r</a:t>
            </a:r>
            <a:r>
              <a:rPr lang="en-US" sz="2000" b="1" dirty="0">
                <a:latin typeface="Maiandra GD" panose="020E0502030308020204" pitchFamily="34" charset="0"/>
              </a:rPr>
              <a:t>s	</a:t>
            </a:r>
            <a:r>
              <a:rPr lang="en-US" sz="2000" b="1" spc="-20" dirty="0">
                <a:latin typeface="Maiandra GD" panose="020E0502030308020204" pitchFamily="34" charset="0"/>
              </a:rPr>
              <a:t>c</a:t>
            </a:r>
            <a:r>
              <a:rPr lang="en-US" sz="2000" b="1" dirty="0">
                <a:latin typeface="Maiandra GD" panose="020E0502030308020204" pitchFamily="34" charset="0"/>
              </a:rPr>
              <a:t>an	</a:t>
            </a:r>
            <a:r>
              <a:rPr lang="en-US" sz="2000" b="1" spc="-5" dirty="0">
                <a:latin typeface="Maiandra GD" panose="020E0502030308020204" pitchFamily="34" charset="0"/>
              </a:rPr>
              <a:t>b</a:t>
            </a:r>
            <a:r>
              <a:rPr lang="en-US" sz="2000" b="1" dirty="0">
                <a:latin typeface="Maiandra GD" panose="020E0502030308020204" pitchFamily="34" charset="0"/>
              </a:rPr>
              <a:t>e	</a:t>
            </a:r>
            <a:r>
              <a:rPr lang="en-US" sz="2000" b="1" spc="-35" dirty="0">
                <a:latin typeface="Maiandra GD" panose="020E0502030308020204" pitchFamily="34" charset="0"/>
              </a:rPr>
              <a:t>a</a:t>
            </a:r>
            <a:r>
              <a:rPr lang="en-US" sz="2000" b="1" spc="-30" dirty="0">
                <a:latin typeface="Maiandra GD" panose="020E0502030308020204" pitchFamily="34" charset="0"/>
              </a:rPr>
              <a:t>v</a:t>
            </a:r>
            <a:r>
              <a:rPr lang="en-US" sz="2000" b="1" spc="-5" dirty="0">
                <a:latin typeface="Maiandra GD" panose="020E0502030308020204" pitchFamily="34" charset="0"/>
              </a:rPr>
              <a:t>oide</a:t>
            </a:r>
            <a:r>
              <a:rPr lang="en-US" sz="2000" b="1" dirty="0">
                <a:latin typeface="Maiandra GD" panose="020E0502030308020204" pitchFamily="34" charset="0"/>
              </a:rPr>
              <a:t>d	a</a:t>
            </a:r>
            <a:r>
              <a:rPr lang="en-US" sz="2000" b="1" spc="10" dirty="0">
                <a:latin typeface="Maiandra GD" panose="020E0502030308020204" pitchFamily="34" charset="0"/>
              </a:rPr>
              <a:t>n</a:t>
            </a:r>
            <a:r>
              <a:rPr lang="en-US" sz="2000" b="1" dirty="0">
                <a:latin typeface="Maiandra GD" panose="020E0502030308020204" pitchFamily="34" charset="0"/>
              </a:rPr>
              <a:t>d  their magnitude </a:t>
            </a:r>
            <a:r>
              <a:rPr lang="en-US" sz="2000" b="1" spc="-10" dirty="0">
                <a:latin typeface="Maiandra GD" panose="020E0502030308020204" pitchFamily="34" charset="0"/>
              </a:rPr>
              <a:t>can </a:t>
            </a:r>
            <a:r>
              <a:rPr lang="en-US" sz="2000" b="1" spc="-5" dirty="0">
                <a:latin typeface="Maiandra GD" panose="020E0502030308020204" pitchFamily="34" charset="0"/>
              </a:rPr>
              <a:t>be determined, </a:t>
            </a:r>
            <a:r>
              <a:rPr lang="en-US" sz="2000" b="1" spc="-10" dirty="0">
                <a:latin typeface="Maiandra GD" panose="020E0502030308020204" pitchFamily="34" charset="0"/>
              </a:rPr>
              <a:t>thereby correcting </a:t>
            </a:r>
            <a:r>
              <a:rPr lang="en-US" sz="2000" b="1" dirty="0">
                <a:latin typeface="Maiandra GD" panose="020E0502030308020204" pitchFamily="34" charset="0"/>
              </a:rPr>
              <a:t>the</a:t>
            </a:r>
            <a:r>
              <a:rPr lang="en-US" sz="2000" b="1" spc="-25" dirty="0">
                <a:latin typeface="Maiandra GD" panose="020E0502030308020204" pitchFamily="34" charset="0"/>
              </a:rPr>
              <a:t> </a:t>
            </a:r>
            <a:r>
              <a:rPr lang="en-US" sz="2000" b="1" spc="-5" dirty="0">
                <a:latin typeface="Maiandra GD" panose="020E0502030308020204" pitchFamily="34" charset="0"/>
              </a:rPr>
              <a:t>measurements.</a:t>
            </a:r>
          </a:p>
          <a:p>
            <a:r>
              <a:rPr lang="en-US" sz="2000" b="1" spc="-5" dirty="0">
                <a:latin typeface="Maiandra GD" panose="020E0502030308020204" pitchFamily="34" charset="0"/>
              </a:rPr>
              <a:t>					or</a:t>
            </a:r>
          </a:p>
          <a:p>
            <a:endParaRPr lang="en-IN" sz="2000" b="1" dirty="0">
              <a:latin typeface="Maiandra GD" panose="020E0502030308020204" pitchFamily="34" charset="0"/>
            </a:endParaRPr>
          </a:p>
        </p:txBody>
      </p:sp>
      <p:sp>
        <p:nvSpPr>
          <p:cNvPr id="7" name="Rectangle 6">
            <a:extLst>
              <a:ext uri="{FF2B5EF4-FFF2-40B4-BE49-F238E27FC236}">
                <a16:creationId xmlns:a16="http://schemas.microsoft.com/office/drawing/2014/main" id="{77DC89E1-1CB5-4A9A-8CDE-4C652E5A1EEA}"/>
              </a:ext>
            </a:extLst>
          </p:cNvPr>
          <p:cNvSpPr/>
          <p:nvPr/>
        </p:nvSpPr>
        <p:spPr>
          <a:xfrm>
            <a:off x="626165" y="3406642"/>
            <a:ext cx="11279889" cy="1451679"/>
          </a:xfrm>
          <a:prstGeom prst="rect">
            <a:avLst/>
          </a:prstGeom>
        </p:spPr>
        <p:txBody>
          <a:bodyPr wrap="square">
            <a:spAutoFit/>
          </a:bodyPr>
          <a:lstStyle/>
          <a:p>
            <a:pPr marL="539750" lvl="1" indent="-256540" algn="just">
              <a:lnSpc>
                <a:spcPct val="100000"/>
              </a:lnSpc>
              <a:spcBef>
                <a:spcPts val="480"/>
              </a:spcBef>
              <a:buClr>
                <a:srgbClr val="17375E"/>
              </a:buClr>
              <a:buFont typeface="Wingdings"/>
              <a:buChar char=""/>
              <a:tabLst>
                <a:tab pos="540385" algn="l"/>
              </a:tabLst>
            </a:pPr>
            <a:r>
              <a:rPr lang="en-US" sz="2000" b="1" spc="-20" dirty="0">
                <a:solidFill>
                  <a:srgbClr val="1F487C"/>
                </a:solidFill>
                <a:latin typeface="Maiandra GD" panose="020E0502030308020204" pitchFamily="34" charset="0"/>
                <a:cs typeface="Calibri"/>
              </a:rPr>
              <a:t>have </a:t>
            </a:r>
            <a:r>
              <a:rPr lang="en-US" sz="2000" b="1" dirty="0">
                <a:solidFill>
                  <a:srgbClr val="1F487C"/>
                </a:solidFill>
                <a:latin typeface="Maiandra GD" panose="020E0502030308020204" pitchFamily="34" charset="0"/>
                <a:cs typeface="Calibri"/>
              </a:rPr>
              <a:t>a </a:t>
            </a:r>
            <a:r>
              <a:rPr lang="en-US" sz="2000" b="1" spc="-10" dirty="0">
                <a:solidFill>
                  <a:srgbClr val="1F487C"/>
                </a:solidFill>
                <a:latin typeface="Maiandra GD" panose="020E0502030308020204" pitchFamily="34" charset="0"/>
                <a:cs typeface="Calibri"/>
              </a:rPr>
              <a:t>definite</a:t>
            </a:r>
            <a:r>
              <a:rPr lang="en-US" sz="2000" b="1" spc="3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value,</a:t>
            </a:r>
            <a:endParaRPr lang="en-US" sz="2000" b="1" dirty="0">
              <a:latin typeface="Maiandra GD" panose="020E0502030308020204" pitchFamily="34" charset="0"/>
              <a:cs typeface="Calibri"/>
            </a:endParaRPr>
          </a:p>
          <a:p>
            <a:pPr marL="486409" lvl="1" indent="-203200" algn="just">
              <a:lnSpc>
                <a:spcPct val="100000"/>
              </a:lnSpc>
              <a:spcBef>
                <a:spcPts val="480"/>
              </a:spcBef>
              <a:buClr>
                <a:srgbClr val="17375E"/>
              </a:buClr>
              <a:buFont typeface="Wingdings"/>
              <a:buChar char=""/>
              <a:tabLst>
                <a:tab pos="487045" algn="l"/>
              </a:tabLst>
            </a:pPr>
            <a:r>
              <a:rPr lang="en-US" sz="2000" b="1" dirty="0">
                <a:solidFill>
                  <a:srgbClr val="1F487C"/>
                </a:solidFill>
                <a:latin typeface="Maiandra GD" panose="020E0502030308020204" pitchFamily="34" charset="0"/>
                <a:cs typeface="Calibri"/>
              </a:rPr>
              <a:t>an assignable cause,</a:t>
            </a:r>
            <a:r>
              <a:rPr lang="en-US" sz="2000" b="1" spc="-20" dirty="0">
                <a:solidFill>
                  <a:srgbClr val="1F487C"/>
                </a:solidFill>
                <a:latin typeface="Maiandra GD" panose="020E0502030308020204" pitchFamily="34" charset="0"/>
                <a:cs typeface="Calibri"/>
              </a:rPr>
              <a:t> </a:t>
            </a:r>
            <a:r>
              <a:rPr lang="en-US" sz="2000" b="1" dirty="0">
                <a:solidFill>
                  <a:srgbClr val="1F487C"/>
                </a:solidFill>
                <a:latin typeface="Maiandra GD" panose="020E0502030308020204" pitchFamily="34" charset="0"/>
                <a:cs typeface="Calibri"/>
              </a:rPr>
              <a:t>and</a:t>
            </a:r>
            <a:r>
              <a:rPr lang="en-US" sz="2000" b="1" dirty="0">
                <a:latin typeface="Maiandra GD" panose="020E0502030308020204" pitchFamily="34" charset="0"/>
                <a:cs typeface="Calibri"/>
              </a:rPr>
              <a:t> </a:t>
            </a:r>
            <a:r>
              <a:rPr lang="en-US" sz="2000" b="1" spc="-10" dirty="0">
                <a:solidFill>
                  <a:srgbClr val="1F487C"/>
                </a:solidFill>
                <a:latin typeface="Maiandra GD" panose="020E0502030308020204" pitchFamily="34" charset="0"/>
                <a:cs typeface="Calibri"/>
              </a:rPr>
              <a:t>are </a:t>
            </a:r>
            <a:r>
              <a:rPr lang="en-US" sz="2000" b="1" spc="-5" dirty="0">
                <a:solidFill>
                  <a:srgbClr val="1F487C"/>
                </a:solidFill>
                <a:latin typeface="Maiandra GD" panose="020E0502030308020204" pitchFamily="34" charset="0"/>
                <a:cs typeface="Calibri"/>
              </a:rPr>
              <a:t>of the same </a:t>
            </a:r>
            <a:r>
              <a:rPr lang="en-US" sz="2000" b="1" dirty="0">
                <a:solidFill>
                  <a:srgbClr val="1F487C"/>
                </a:solidFill>
                <a:latin typeface="Maiandra GD" panose="020E0502030308020204" pitchFamily="34" charset="0"/>
                <a:cs typeface="Calibri"/>
              </a:rPr>
              <a:t>magnitude </a:t>
            </a:r>
            <a:r>
              <a:rPr lang="en-US" sz="2000" b="1" spc="-20" dirty="0">
                <a:solidFill>
                  <a:srgbClr val="1F487C"/>
                </a:solidFill>
                <a:latin typeface="Maiandra GD" panose="020E0502030308020204" pitchFamily="34" charset="0"/>
                <a:cs typeface="Calibri"/>
              </a:rPr>
              <a:t>for </a:t>
            </a:r>
            <a:r>
              <a:rPr lang="en-US" sz="2000" b="1" spc="-10" dirty="0">
                <a:solidFill>
                  <a:srgbClr val="1F487C"/>
                </a:solidFill>
                <a:latin typeface="Maiandra GD" panose="020E0502030308020204" pitchFamily="34" charset="0"/>
                <a:cs typeface="Calibri"/>
              </a:rPr>
              <a:t>replicate </a:t>
            </a:r>
            <a:r>
              <a:rPr lang="en-US" sz="2000" b="1" spc="-5" dirty="0">
                <a:solidFill>
                  <a:srgbClr val="1F487C"/>
                </a:solidFill>
                <a:latin typeface="Maiandra GD" panose="020E0502030308020204" pitchFamily="34" charset="0"/>
                <a:cs typeface="Calibri"/>
              </a:rPr>
              <a:t>measurements </a:t>
            </a:r>
            <a:r>
              <a:rPr lang="en-US" sz="2000" b="1" dirty="0">
                <a:solidFill>
                  <a:srgbClr val="1F487C"/>
                </a:solidFill>
                <a:latin typeface="Maiandra GD" panose="020E0502030308020204" pitchFamily="34" charset="0"/>
                <a:cs typeface="Calibri"/>
              </a:rPr>
              <a:t>made </a:t>
            </a:r>
            <a:r>
              <a:rPr lang="en-US" sz="2000" b="1" spc="-5" dirty="0">
                <a:solidFill>
                  <a:srgbClr val="1F487C"/>
                </a:solidFill>
                <a:latin typeface="Maiandra GD" panose="020E0502030308020204" pitchFamily="34" charset="0"/>
                <a:cs typeface="Calibri"/>
              </a:rPr>
              <a:t>in </a:t>
            </a:r>
            <a:r>
              <a:rPr lang="en-US" sz="2000" b="1" dirty="0">
                <a:solidFill>
                  <a:srgbClr val="1F487C"/>
                </a:solidFill>
                <a:latin typeface="Maiandra GD" panose="020E0502030308020204" pitchFamily="34" charset="0"/>
                <a:cs typeface="Calibri"/>
              </a:rPr>
              <a:t>the </a:t>
            </a:r>
            <a:r>
              <a:rPr lang="en-US" sz="2000" b="1" spc="-5" dirty="0">
                <a:solidFill>
                  <a:srgbClr val="1F487C"/>
                </a:solidFill>
                <a:latin typeface="Maiandra GD" panose="020E0502030308020204" pitchFamily="34" charset="0"/>
                <a:cs typeface="Calibri"/>
              </a:rPr>
              <a:t>same  </a:t>
            </a:r>
            <a:r>
              <a:rPr lang="en-US" sz="2000" b="1" spc="-50" dirty="0">
                <a:solidFill>
                  <a:srgbClr val="1F487C"/>
                </a:solidFill>
                <a:latin typeface="Maiandra GD" panose="020E0502030308020204" pitchFamily="34" charset="0"/>
                <a:cs typeface="Calibri"/>
              </a:rPr>
              <a:t>way.</a:t>
            </a:r>
            <a:endParaRPr lang="en-US" sz="2000" b="1" dirty="0">
              <a:latin typeface="Maiandra GD" panose="020E0502030308020204" pitchFamily="34" charset="0"/>
              <a:cs typeface="Calibri"/>
            </a:endParaRPr>
          </a:p>
          <a:p>
            <a:pPr marL="539750" lvl="1" indent="-256540" algn="just">
              <a:lnSpc>
                <a:spcPct val="100000"/>
              </a:lnSpc>
              <a:spcBef>
                <a:spcPts val="480"/>
              </a:spcBef>
              <a:buClr>
                <a:srgbClr val="17375E"/>
              </a:buClr>
              <a:buFont typeface="Wingdings"/>
              <a:buChar char=""/>
              <a:tabLst>
                <a:tab pos="540385" algn="l"/>
              </a:tabLst>
            </a:pPr>
            <a:r>
              <a:rPr lang="en-US" sz="2000" b="1" spc="-5" dirty="0">
                <a:solidFill>
                  <a:srgbClr val="1F487C"/>
                </a:solidFill>
                <a:latin typeface="Maiandra GD" panose="020E0502030308020204" pitchFamily="34" charset="0"/>
                <a:cs typeface="Calibri"/>
              </a:rPr>
              <a:t>They </a:t>
            </a:r>
            <a:r>
              <a:rPr lang="en-US" sz="2000" b="1" dirty="0">
                <a:solidFill>
                  <a:srgbClr val="1F487C"/>
                </a:solidFill>
                <a:latin typeface="Maiandra GD" panose="020E0502030308020204" pitchFamily="34" charset="0"/>
                <a:cs typeface="Calibri"/>
              </a:rPr>
              <a:t>lead </a:t>
            </a:r>
            <a:r>
              <a:rPr lang="en-US" sz="2000" b="1" spc="-15" dirty="0">
                <a:solidFill>
                  <a:srgbClr val="1F487C"/>
                </a:solidFill>
                <a:latin typeface="Maiandra GD" panose="020E0502030308020204" pitchFamily="34" charset="0"/>
                <a:cs typeface="Calibri"/>
              </a:rPr>
              <a:t>to </a:t>
            </a:r>
            <a:r>
              <a:rPr lang="en-US" sz="2000" b="1" spc="-5" dirty="0">
                <a:solidFill>
                  <a:srgbClr val="1F487C"/>
                </a:solidFill>
                <a:latin typeface="Maiandra GD" panose="020E0502030308020204" pitchFamily="34" charset="0"/>
                <a:cs typeface="Calibri"/>
              </a:rPr>
              <a:t>bias in measurement</a:t>
            </a:r>
            <a:r>
              <a:rPr lang="en-US" sz="2000" b="1" spc="55"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results.</a:t>
            </a:r>
            <a:endParaRPr lang="en-US" sz="2000" b="1" dirty="0">
              <a:latin typeface="Maiandra GD" panose="020E0502030308020204" pitchFamily="34" charset="0"/>
              <a:cs typeface="Calibri"/>
            </a:endParaRPr>
          </a:p>
        </p:txBody>
      </p:sp>
    </p:spTree>
    <p:extLst>
      <p:ext uri="{BB962C8B-B14F-4D97-AF65-F5344CB8AC3E}">
        <p14:creationId xmlns:p14="http://schemas.microsoft.com/office/powerpoint/2010/main" val="3141537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06D32E-23D0-4E8E-8E15-DC9DB725424F}"/>
              </a:ext>
            </a:extLst>
          </p:cNvPr>
          <p:cNvSpPr/>
          <p:nvPr/>
        </p:nvSpPr>
        <p:spPr>
          <a:xfrm>
            <a:off x="276518" y="335459"/>
            <a:ext cx="8028495" cy="1631216"/>
          </a:xfrm>
          <a:prstGeom prst="rect">
            <a:avLst/>
          </a:prstGeom>
        </p:spPr>
        <p:txBody>
          <a:bodyPr wrap="square">
            <a:spAutoFit/>
          </a:bodyPr>
          <a:lstStyle/>
          <a:p>
            <a:pPr marL="12700">
              <a:lnSpc>
                <a:spcPct val="100000"/>
              </a:lnSpc>
            </a:pPr>
            <a:r>
              <a:rPr lang="en-US" sz="2000" b="1" spc="-10" dirty="0">
                <a:solidFill>
                  <a:srgbClr val="1F487C"/>
                </a:solidFill>
                <a:latin typeface="Maiandra GD" panose="020E0502030308020204" pitchFamily="34" charset="0"/>
                <a:cs typeface="Calibri"/>
              </a:rPr>
              <a:t>There are </a:t>
            </a:r>
            <a:r>
              <a:rPr lang="en-US" sz="2000" b="1" spc="-5" dirty="0">
                <a:solidFill>
                  <a:srgbClr val="1F487C"/>
                </a:solidFill>
                <a:latin typeface="Maiandra GD" panose="020E0502030308020204" pitchFamily="34" charset="0"/>
                <a:cs typeface="Calibri"/>
              </a:rPr>
              <a:t>Four  </a:t>
            </a:r>
            <a:r>
              <a:rPr lang="en-US" sz="2000" b="1" dirty="0">
                <a:solidFill>
                  <a:srgbClr val="1F487C"/>
                </a:solidFill>
                <a:latin typeface="Maiandra GD" panose="020E0502030308020204" pitchFamily="34" charset="0"/>
                <a:cs typeface="Calibri"/>
              </a:rPr>
              <a:t>types </a:t>
            </a:r>
            <a:r>
              <a:rPr lang="en-US" sz="2000" b="1" spc="-5" dirty="0">
                <a:solidFill>
                  <a:srgbClr val="1F487C"/>
                </a:solidFill>
                <a:latin typeface="Maiandra GD" panose="020E0502030308020204" pitchFamily="34" charset="0"/>
                <a:cs typeface="Calibri"/>
              </a:rPr>
              <a:t>of </a:t>
            </a:r>
            <a:r>
              <a:rPr lang="en-US" sz="2000" b="1" spc="-15" dirty="0">
                <a:solidFill>
                  <a:srgbClr val="1F487C"/>
                </a:solidFill>
                <a:latin typeface="Maiandra GD" panose="020E0502030308020204" pitchFamily="34" charset="0"/>
                <a:cs typeface="Calibri"/>
              </a:rPr>
              <a:t>systematic</a:t>
            </a:r>
            <a:r>
              <a:rPr lang="en-US" sz="2000" b="1" spc="35" dirty="0">
                <a:solidFill>
                  <a:srgbClr val="1F487C"/>
                </a:solidFill>
                <a:latin typeface="Maiandra GD" panose="020E0502030308020204" pitchFamily="34" charset="0"/>
                <a:cs typeface="Calibri"/>
              </a:rPr>
              <a:t> </a:t>
            </a:r>
            <a:r>
              <a:rPr lang="en-US" sz="2000" b="1" spc="-15" dirty="0">
                <a:solidFill>
                  <a:srgbClr val="1F487C"/>
                </a:solidFill>
                <a:latin typeface="Maiandra GD" panose="020E0502030308020204" pitchFamily="34" charset="0"/>
                <a:cs typeface="Calibri"/>
              </a:rPr>
              <a:t>errors:</a:t>
            </a:r>
          </a:p>
          <a:p>
            <a:pPr marL="355600" indent="-342900">
              <a:buFont typeface="Arial" panose="020B0604020202020204" pitchFamily="34" charset="0"/>
              <a:buChar char="•"/>
            </a:pPr>
            <a:r>
              <a:rPr lang="en-US" sz="2000" b="1" spc="-15" dirty="0">
                <a:solidFill>
                  <a:srgbClr val="FF0000"/>
                </a:solidFill>
                <a:latin typeface="Maiandra GD" panose="020E0502030308020204" pitchFamily="34" charset="0"/>
                <a:cs typeface="Calibri"/>
              </a:rPr>
              <a:t>     Personal</a:t>
            </a:r>
            <a:r>
              <a:rPr lang="en-US" sz="2000" b="1" spc="-10" dirty="0">
                <a:solidFill>
                  <a:srgbClr val="FF0000"/>
                </a:solidFill>
                <a:latin typeface="Maiandra GD" panose="020E0502030308020204" pitchFamily="34" charset="0"/>
                <a:cs typeface="Calibri"/>
              </a:rPr>
              <a:t> </a:t>
            </a:r>
            <a:r>
              <a:rPr lang="en-US" sz="2000" b="1" spc="-15" dirty="0">
                <a:solidFill>
                  <a:srgbClr val="FF0000"/>
                </a:solidFill>
                <a:latin typeface="Maiandra GD" panose="020E0502030308020204" pitchFamily="34" charset="0"/>
                <a:cs typeface="Calibri"/>
              </a:rPr>
              <a:t>errors and </a:t>
            </a:r>
            <a:r>
              <a:rPr lang="en-IN" sz="2000" b="1" i="1" spc="-10" dirty="0">
                <a:solidFill>
                  <a:srgbClr val="FF0000"/>
                </a:solidFill>
                <a:latin typeface="Maiandra GD" panose="020E0502030308020204" pitchFamily="34" charset="0"/>
                <a:cs typeface="Calibri"/>
              </a:rPr>
              <a:t>Operat</a:t>
            </a:r>
            <a:r>
              <a:rPr lang="en-IN" sz="2000" b="1" i="1" spc="-5" dirty="0">
                <a:solidFill>
                  <a:srgbClr val="FF0000"/>
                </a:solidFill>
                <a:latin typeface="Maiandra GD" panose="020E0502030308020204" pitchFamily="34" charset="0"/>
                <a:cs typeface="Calibri"/>
              </a:rPr>
              <a:t>i</a:t>
            </a:r>
            <a:r>
              <a:rPr lang="en-IN" sz="2000" b="1" i="1" spc="-10" dirty="0">
                <a:solidFill>
                  <a:srgbClr val="FF0000"/>
                </a:solidFill>
                <a:latin typeface="Maiandra GD" panose="020E0502030308020204" pitchFamily="34" charset="0"/>
                <a:cs typeface="Calibri"/>
              </a:rPr>
              <a:t>ona</a:t>
            </a:r>
            <a:r>
              <a:rPr lang="en-IN" sz="2000" b="1" i="1" spc="-5" dirty="0">
                <a:solidFill>
                  <a:srgbClr val="FF0000"/>
                </a:solidFill>
                <a:latin typeface="Maiandra GD" panose="020E0502030308020204" pitchFamily="34" charset="0"/>
                <a:cs typeface="Calibri"/>
              </a:rPr>
              <a:t>l </a:t>
            </a:r>
            <a:r>
              <a:rPr lang="en-IN" sz="2000" b="1" i="1" spc="-10" dirty="0">
                <a:solidFill>
                  <a:srgbClr val="FF0000"/>
                </a:solidFill>
                <a:latin typeface="Maiandra GD" panose="020E0502030308020204" pitchFamily="34" charset="0"/>
                <a:cs typeface="Calibri"/>
              </a:rPr>
              <a:t>err</a:t>
            </a:r>
            <a:r>
              <a:rPr lang="en-IN" sz="2000" b="1" i="1" dirty="0">
                <a:solidFill>
                  <a:srgbClr val="FF0000"/>
                </a:solidFill>
                <a:latin typeface="Maiandra GD" panose="020E0502030308020204" pitchFamily="34" charset="0"/>
                <a:cs typeface="Calibri"/>
              </a:rPr>
              <a:t>ors</a:t>
            </a:r>
            <a:endParaRPr lang="en-US" sz="2000" b="1" i="1" dirty="0">
              <a:solidFill>
                <a:srgbClr val="FF0000"/>
              </a:solidFill>
              <a:latin typeface="Maiandra GD" panose="020E0502030308020204" pitchFamily="34" charset="0"/>
              <a:cs typeface="Calibri"/>
            </a:endParaRPr>
          </a:p>
          <a:p>
            <a:pPr marL="355600" indent="-342900">
              <a:buFont typeface="Arial" panose="020B0604020202020204" pitchFamily="34" charset="0"/>
              <a:buChar char="•"/>
            </a:pPr>
            <a:r>
              <a:rPr lang="en-US" sz="2000" b="1" i="1" spc="-5" dirty="0">
                <a:solidFill>
                  <a:srgbClr val="FF0000"/>
                </a:solidFill>
                <a:latin typeface="Maiandra GD" panose="020E0502030308020204" pitchFamily="34" charset="0"/>
                <a:cs typeface="Calibri"/>
              </a:rPr>
              <a:t>     </a:t>
            </a:r>
            <a:r>
              <a:rPr lang="en-US" sz="2000" b="1" spc="-5" dirty="0">
                <a:solidFill>
                  <a:srgbClr val="FF0000"/>
                </a:solidFill>
                <a:latin typeface="Maiandra GD" panose="020E0502030308020204" pitchFamily="34" charset="0"/>
                <a:cs typeface="Calibri"/>
              </a:rPr>
              <a:t>Instrumental</a:t>
            </a:r>
            <a:r>
              <a:rPr lang="en-US" sz="2000" b="1" spc="-15" dirty="0">
                <a:solidFill>
                  <a:srgbClr val="FF0000"/>
                </a:solidFill>
                <a:latin typeface="Maiandra GD" panose="020E0502030308020204" pitchFamily="34" charset="0"/>
                <a:cs typeface="Calibri"/>
              </a:rPr>
              <a:t> errors</a:t>
            </a:r>
            <a:r>
              <a:rPr lang="en-US" sz="2000" b="1" spc="-15" dirty="0">
                <a:solidFill>
                  <a:srgbClr val="1F487C"/>
                </a:solidFill>
                <a:latin typeface="Maiandra GD" panose="020E0502030308020204" pitchFamily="34" charset="0"/>
                <a:cs typeface="Calibri"/>
              </a:rPr>
              <a:t> </a:t>
            </a:r>
            <a:r>
              <a:rPr lang="en-IN" sz="2000" b="1" i="1" spc="-5" dirty="0">
                <a:solidFill>
                  <a:srgbClr val="FF0000"/>
                </a:solidFill>
                <a:latin typeface="Maiandra GD" panose="020E0502030308020204" pitchFamily="34" charset="0"/>
                <a:cs typeface="Calibri"/>
              </a:rPr>
              <a:t>and </a:t>
            </a:r>
            <a:r>
              <a:rPr lang="en-IN" sz="2000" b="1" i="1" spc="-15" dirty="0">
                <a:solidFill>
                  <a:srgbClr val="FF0000"/>
                </a:solidFill>
                <a:latin typeface="Maiandra GD" panose="020E0502030308020204" pitchFamily="34" charset="0"/>
                <a:cs typeface="Calibri"/>
              </a:rPr>
              <a:t>reagent </a:t>
            </a:r>
            <a:r>
              <a:rPr lang="en-IN" sz="2000" b="1" i="1" spc="-5" dirty="0">
                <a:solidFill>
                  <a:srgbClr val="FF0000"/>
                </a:solidFill>
                <a:latin typeface="Maiandra GD" panose="020E0502030308020204" pitchFamily="34" charset="0"/>
                <a:cs typeface="Calibri"/>
              </a:rPr>
              <a:t>errors</a:t>
            </a:r>
            <a:endParaRPr lang="en-US" sz="2000" b="1" i="1" dirty="0">
              <a:solidFill>
                <a:srgbClr val="FF0000"/>
              </a:solidFill>
              <a:latin typeface="Maiandra GD" panose="020E0502030308020204" pitchFamily="34" charset="0"/>
              <a:cs typeface="Calibri"/>
            </a:endParaRPr>
          </a:p>
          <a:p>
            <a:pPr marL="355600" indent="-342900">
              <a:buFont typeface="Arial" panose="020B0604020202020204" pitchFamily="34" charset="0"/>
              <a:buChar char="•"/>
            </a:pPr>
            <a:r>
              <a:rPr lang="en-US" sz="2000" b="1" i="1" spc="-5" dirty="0">
                <a:solidFill>
                  <a:srgbClr val="FF0000"/>
                </a:solidFill>
                <a:latin typeface="Maiandra GD" panose="020E0502030308020204" pitchFamily="34" charset="0"/>
                <a:cs typeface="Calibri"/>
              </a:rPr>
              <a:t>     </a:t>
            </a:r>
            <a:r>
              <a:rPr lang="en-US" sz="2000" b="1" spc="-5" dirty="0">
                <a:solidFill>
                  <a:srgbClr val="FF0000"/>
                </a:solidFill>
                <a:latin typeface="Maiandra GD" panose="020E0502030308020204" pitchFamily="34" charset="0"/>
                <a:cs typeface="Calibri"/>
              </a:rPr>
              <a:t>Method</a:t>
            </a:r>
            <a:r>
              <a:rPr lang="en-US" sz="2000" b="1" spc="-35" dirty="0">
                <a:solidFill>
                  <a:srgbClr val="FF0000"/>
                </a:solidFill>
                <a:latin typeface="Maiandra GD" panose="020E0502030308020204" pitchFamily="34" charset="0"/>
                <a:cs typeface="Calibri"/>
              </a:rPr>
              <a:t> </a:t>
            </a:r>
            <a:r>
              <a:rPr lang="en-US" sz="2000" b="1" spc="-15" dirty="0">
                <a:solidFill>
                  <a:srgbClr val="FF0000"/>
                </a:solidFill>
                <a:latin typeface="Maiandra GD" panose="020E0502030308020204" pitchFamily="34" charset="0"/>
                <a:cs typeface="Calibri"/>
              </a:rPr>
              <a:t>errors</a:t>
            </a:r>
          </a:p>
          <a:p>
            <a:pPr marL="355600" indent="-342900">
              <a:buFont typeface="Arial" panose="020B0604020202020204" pitchFamily="34" charset="0"/>
              <a:buChar char="•"/>
            </a:pPr>
            <a:r>
              <a:rPr lang="en-IN" sz="2000" b="1" i="1" spc="-5" dirty="0">
                <a:solidFill>
                  <a:srgbClr val="FF0000"/>
                </a:solidFill>
                <a:latin typeface="Maiandra GD" panose="020E0502030308020204" pitchFamily="34" charset="0"/>
                <a:cs typeface="Calibri"/>
              </a:rPr>
              <a:t>     Additive and proportional</a:t>
            </a:r>
            <a:r>
              <a:rPr lang="en-IN" sz="2000" b="1" i="1" spc="35" dirty="0">
                <a:solidFill>
                  <a:srgbClr val="FF0000"/>
                </a:solidFill>
                <a:latin typeface="Maiandra GD" panose="020E0502030308020204" pitchFamily="34" charset="0"/>
                <a:cs typeface="Calibri"/>
              </a:rPr>
              <a:t> </a:t>
            </a:r>
            <a:r>
              <a:rPr lang="en-IN" sz="2000" b="1" i="1" spc="-10" dirty="0">
                <a:solidFill>
                  <a:srgbClr val="FF0000"/>
                </a:solidFill>
                <a:latin typeface="Maiandra GD" panose="020E0502030308020204" pitchFamily="34" charset="0"/>
                <a:cs typeface="Calibri"/>
              </a:rPr>
              <a:t>errors</a:t>
            </a:r>
            <a:endParaRPr lang="en-US" sz="2000" b="1" dirty="0">
              <a:solidFill>
                <a:srgbClr val="FF0000"/>
              </a:solidFill>
              <a:latin typeface="Maiandra GD" panose="020E0502030308020204" pitchFamily="34" charset="0"/>
              <a:cs typeface="Calibri"/>
            </a:endParaRPr>
          </a:p>
        </p:txBody>
      </p:sp>
      <p:sp>
        <p:nvSpPr>
          <p:cNvPr id="3" name="Rectangle 2">
            <a:extLst>
              <a:ext uri="{FF2B5EF4-FFF2-40B4-BE49-F238E27FC236}">
                <a16:creationId xmlns:a16="http://schemas.microsoft.com/office/drawing/2014/main" id="{C30B918E-CCE2-4B8A-AB19-51732A3D28F1}"/>
              </a:ext>
            </a:extLst>
          </p:cNvPr>
          <p:cNvSpPr/>
          <p:nvPr/>
        </p:nvSpPr>
        <p:spPr>
          <a:xfrm>
            <a:off x="276518" y="2274451"/>
            <a:ext cx="11752084" cy="3766159"/>
          </a:xfrm>
          <a:prstGeom prst="rect">
            <a:avLst/>
          </a:prstGeom>
        </p:spPr>
        <p:txBody>
          <a:bodyPr wrap="square">
            <a:spAutoFit/>
          </a:bodyPr>
          <a:lstStyle/>
          <a:p>
            <a:pPr marL="12700" marR="5080" algn="just">
              <a:lnSpc>
                <a:spcPct val="80000"/>
              </a:lnSpc>
              <a:spcBef>
                <a:spcPts val="994"/>
              </a:spcBef>
              <a:buFont typeface="Calibri"/>
              <a:buAutoNum type="romanUcPeriod"/>
              <a:tabLst>
                <a:tab pos="236854" algn="l"/>
              </a:tabLst>
            </a:pPr>
            <a:r>
              <a:rPr lang="en-US" sz="2800" b="1" spc="-10" dirty="0">
                <a:solidFill>
                  <a:srgbClr val="0070C0"/>
                </a:solidFill>
                <a:effectLst>
                  <a:outerShdw blurRad="38100" dist="38100" dir="2700000" algn="tl">
                    <a:srgbClr val="000000">
                      <a:alpha val="43137"/>
                    </a:srgbClr>
                  </a:outerShdw>
                </a:effectLst>
                <a:latin typeface="Maiandra GD" panose="020E0502030308020204" pitchFamily="34" charset="0"/>
                <a:cs typeface="Calibri"/>
              </a:rPr>
              <a:t>Personal </a:t>
            </a:r>
            <a:r>
              <a:rPr lang="en-US" sz="2800" b="1" spc="-5" dirty="0">
                <a:solidFill>
                  <a:srgbClr val="0070C0"/>
                </a:solidFill>
                <a:effectLst>
                  <a:outerShdw blurRad="38100" dist="38100" dir="2700000" algn="tl">
                    <a:srgbClr val="000000">
                      <a:alpha val="43137"/>
                    </a:srgbClr>
                  </a:outerShdw>
                </a:effectLst>
                <a:latin typeface="Maiandra GD" panose="020E0502030308020204" pitchFamily="34" charset="0"/>
                <a:cs typeface="Calibri"/>
              </a:rPr>
              <a:t>errors and Operational Errors: </a:t>
            </a:r>
          </a:p>
          <a:p>
            <a:pPr marL="12700" marR="5080" algn="just">
              <a:lnSpc>
                <a:spcPct val="80000"/>
              </a:lnSpc>
              <a:spcBef>
                <a:spcPts val="994"/>
              </a:spcBef>
              <a:tabLst>
                <a:tab pos="236854" algn="l"/>
              </a:tabLst>
            </a:pPr>
            <a:r>
              <a:rPr lang="en-US" sz="2000" b="1" i="1" spc="-5" dirty="0">
                <a:solidFill>
                  <a:srgbClr val="00B0F0"/>
                </a:solidFill>
                <a:latin typeface="Maiandra GD" panose="020E0502030308020204" pitchFamily="34" charset="0"/>
                <a:cs typeface="Calibri"/>
              </a:rPr>
              <a:t>        </a:t>
            </a:r>
            <a:r>
              <a:rPr lang="en-US" sz="2000" b="1" spc="-5" dirty="0">
                <a:latin typeface="Maiandra GD" panose="020E0502030308020204" pitchFamily="34" charset="0"/>
                <a:cs typeface="Calibri"/>
              </a:rPr>
              <a:t>These </a:t>
            </a:r>
            <a:r>
              <a:rPr lang="en-US" sz="2000" b="1" spc="-15" dirty="0">
                <a:latin typeface="Maiandra GD" panose="020E0502030308020204" pitchFamily="34" charset="0"/>
                <a:cs typeface="Calibri"/>
              </a:rPr>
              <a:t>errors are </a:t>
            </a:r>
            <a:r>
              <a:rPr lang="en-US" sz="2000" b="1" spc="-5" dirty="0">
                <a:latin typeface="Maiandra GD" panose="020E0502030308020204" pitchFamily="34" charset="0"/>
                <a:cs typeface="Calibri"/>
              </a:rPr>
              <a:t>not </a:t>
            </a:r>
            <a:r>
              <a:rPr lang="en-US" sz="2000" b="1" spc="-10" dirty="0">
                <a:latin typeface="Maiandra GD" panose="020E0502030308020204" pitchFamily="34" charset="0"/>
                <a:cs typeface="Calibri"/>
              </a:rPr>
              <a:t>connected </a:t>
            </a:r>
            <a:r>
              <a:rPr lang="en-US" sz="2000" b="1" dirty="0">
                <a:latin typeface="Maiandra GD" panose="020E0502030308020204" pitchFamily="34" charset="0"/>
                <a:cs typeface="Calibri"/>
              </a:rPr>
              <a:t>with the </a:t>
            </a:r>
            <a:r>
              <a:rPr lang="en-US" sz="2000" b="1" spc="-5" dirty="0">
                <a:latin typeface="Maiandra GD" panose="020E0502030308020204" pitchFamily="34" charset="0"/>
                <a:cs typeface="Calibri"/>
              </a:rPr>
              <a:t>method or </a:t>
            </a:r>
            <a:r>
              <a:rPr lang="en-US" sz="2000" b="1" spc="-15" dirty="0">
                <a:latin typeface="Maiandra GD" panose="020E0502030308020204" pitchFamily="34" charset="0"/>
                <a:cs typeface="Calibri"/>
              </a:rPr>
              <a:t>procedure </a:t>
            </a:r>
            <a:r>
              <a:rPr lang="en-US" sz="2000" b="1" spc="-5" dirty="0">
                <a:latin typeface="Maiandra GD" panose="020E0502030308020204" pitchFamily="34" charset="0"/>
                <a:cs typeface="Calibri"/>
              </a:rPr>
              <a:t>but  </a:t>
            </a:r>
            <a:r>
              <a:rPr lang="en-US" sz="2000" b="1" dirty="0">
                <a:latin typeface="Maiandra GD" panose="020E0502030308020204" pitchFamily="34" charset="0"/>
                <a:cs typeface="Calibri"/>
              </a:rPr>
              <a:t>the individual </a:t>
            </a:r>
            <a:r>
              <a:rPr lang="en-US" sz="2000" b="1" spc="-10" dirty="0">
                <a:latin typeface="Maiandra GD" panose="020E0502030308020204" pitchFamily="34" charset="0"/>
                <a:cs typeface="Calibri"/>
              </a:rPr>
              <a:t>analyst </a:t>
            </a:r>
            <a:r>
              <a:rPr lang="en-US" sz="2000" b="1" dirty="0">
                <a:latin typeface="Maiandra GD" panose="020E0502030308020204" pitchFamily="34" charset="0"/>
                <a:cs typeface="Calibri"/>
              </a:rPr>
              <a:t>is </a:t>
            </a:r>
            <a:r>
              <a:rPr lang="en-US" sz="2000" b="1" spc="-5" dirty="0">
                <a:latin typeface="Maiandra GD" panose="020E0502030308020204" pitchFamily="34" charset="0"/>
                <a:cs typeface="Calibri"/>
              </a:rPr>
              <a:t>responsible </a:t>
            </a:r>
            <a:r>
              <a:rPr lang="en-US" sz="2000" b="1" spc="-20" dirty="0">
                <a:latin typeface="Maiandra GD" panose="020E0502030308020204" pitchFamily="34" charset="0"/>
                <a:cs typeface="Calibri"/>
              </a:rPr>
              <a:t>for </a:t>
            </a:r>
            <a:r>
              <a:rPr lang="en-US" sz="2000" b="1" dirty="0">
                <a:latin typeface="Maiandra GD" panose="020E0502030308020204" pitchFamily="34" charset="0"/>
                <a:cs typeface="Calibri"/>
              </a:rPr>
              <a:t>them. </a:t>
            </a:r>
            <a:r>
              <a:rPr lang="en-US" sz="2000" b="1" spc="-5" dirty="0">
                <a:latin typeface="Maiandra GD" panose="020E0502030308020204" pitchFamily="34" charset="0"/>
                <a:cs typeface="Calibri"/>
              </a:rPr>
              <a:t>This </a:t>
            </a:r>
            <a:r>
              <a:rPr lang="en-US" sz="2000" b="1" dirty="0">
                <a:latin typeface="Maiandra GD" panose="020E0502030308020204" pitchFamily="34" charset="0"/>
                <a:cs typeface="Calibri"/>
              </a:rPr>
              <a:t>type </a:t>
            </a:r>
            <a:r>
              <a:rPr lang="en-US" sz="2000" b="1" spc="-5" dirty="0">
                <a:latin typeface="Maiandra GD" panose="020E0502030308020204" pitchFamily="34" charset="0"/>
                <a:cs typeface="Calibri"/>
              </a:rPr>
              <a:t>of </a:t>
            </a:r>
            <a:r>
              <a:rPr lang="en-US" sz="2000" b="1" spc="-15" dirty="0">
                <a:latin typeface="Maiandra GD" panose="020E0502030308020204" pitchFamily="34" charset="0"/>
                <a:cs typeface="Calibri"/>
              </a:rPr>
              <a:t>errors may </a:t>
            </a:r>
            <a:r>
              <a:rPr lang="en-US" sz="2000" b="1" dirty="0">
                <a:latin typeface="Maiandra GD" panose="020E0502030308020204" pitchFamily="34" charset="0"/>
                <a:cs typeface="Calibri"/>
              </a:rPr>
              <a:t>arise </a:t>
            </a:r>
            <a:r>
              <a:rPr lang="en-US" sz="2000" b="1" spc="-5" dirty="0">
                <a:latin typeface="Maiandra GD" panose="020E0502030308020204" pitchFamily="34" charset="0"/>
                <a:cs typeface="Calibri"/>
              </a:rPr>
              <a:t>due </a:t>
            </a:r>
            <a:r>
              <a:rPr lang="en-US" sz="2000" b="1" spc="-25" dirty="0">
                <a:latin typeface="Maiandra GD" panose="020E0502030308020204" pitchFamily="34" charset="0"/>
                <a:cs typeface="Calibri"/>
              </a:rPr>
              <a:t>to  </a:t>
            </a:r>
            <a:r>
              <a:rPr lang="en-US" sz="2000" b="1" spc="-5" dirty="0">
                <a:latin typeface="Maiandra GD" panose="020E0502030308020204" pitchFamily="34" charset="0"/>
                <a:cs typeface="Calibri"/>
              </a:rPr>
              <a:t>the </a:t>
            </a:r>
            <a:r>
              <a:rPr lang="en-US" sz="2000" b="1" dirty="0">
                <a:latin typeface="Maiandra GD" panose="020E0502030308020204" pitchFamily="34" charset="0"/>
                <a:cs typeface="Calibri"/>
              </a:rPr>
              <a:t>inability </a:t>
            </a:r>
            <a:r>
              <a:rPr lang="en-US" sz="2000" b="1" spc="-5" dirty="0">
                <a:latin typeface="Maiandra GD" panose="020E0502030308020204" pitchFamily="34" charset="0"/>
                <a:cs typeface="Calibri"/>
              </a:rPr>
              <a:t>of the </a:t>
            </a:r>
            <a:r>
              <a:rPr lang="en-US" sz="2000" b="1" dirty="0">
                <a:latin typeface="Maiandra GD" panose="020E0502030308020204" pitchFamily="34" charset="0"/>
                <a:cs typeface="Calibri"/>
              </a:rPr>
              <a:t>individual </a:t>
            </a:r>
            <a:r>
              <a:rPr lang="en-US" sz="2000" b="1" spc="-5" dirty="0">
                <a:latin typeface="Maiandra GD" panose="020E0502030308020204" pitchFamily="34" charset="0"/>
                <a:cs typeface="Calibri"/>
              </a:rPr>
              <a:t>making </a:t>
            </a:r>
            <a:r>
              <a:rPr lang="en-US" sz="2000" b="1" spc="-10" dirty="0">
                <a:latin typeface="Maiandra GD" panose="020E0502030308020204" pitchFamily="34" charset="0"/>
                <a:cs typeface="Calibri"/>
              </a:rPr>
              <a:t>observations. </a:t>
            </a:r>
            <a:r>
              <a:rPr lang="en-US" sz="2000" b="1" spc="-5" dirty="0">
                <a:latin typeface="Maiandra GD" panose="020E0502030308020204" pitchFamily="34" charset="0"/>
                <a:cs typeface="Calibri"/>
              </a:rPr>
              <a:t>Some </a:t>
            </a:r>
            <a:r>
              <a:rPr lang="en-US" sz="2000" b="1" spc="-10" dirty="0">
                <a:latin typeface="Maiandra GD" panose="020E0502030308020204" pitchFamily="34" charset="0"/>
                <a:cs typeface="Calibri"/>
              </a:rPr>
              <a:t>important personal </a:t>
            </a:r>
            <a:r>
              <a:rPr lang="en-US" sz="2000" b="1" spc="-15" dirty="0">
                <a:latin typeface="Maiandra GD" panose="020E0502030308020204" pitchFamily="34" charset="0"/>
                <a:cs typeface="Calibri"/>
              </a:rPr>
              <a:t>errors  </a:t>
            </a:r>
            <a:r>
              <a:rPr lang="en-US" sz="2000" b="1" spc="-10" dirty="0">
                <a:latin typeface="Maiandra GD" panose="020E0502030308020204" pitchFamily="34" charset="0"/>
                <a:cs typeface="Calibri"/>
              </a:rPr>
              <a:t>are:</a:t>
            </a:r>
            <a:endParaRPr lang="en-US" sz="2000" b="1" dirty="0">
              <a:latin typeface="Maiandra GD" panose="020E0502030308020204" pitchFamily="34" charset="0"/>
              <a:cs typeface="Calibri"/>
            </a:endParaRPr>
          </a:p>
          <a:p>
            <a:pPr marL="739140" lvl="1" indent="-269875">
              <a:lnSpc>
                <a:spcPct val="100000"/>
              </a:lnSpc>
              <a:spcBef>
                <a:spcPts val="40"/>
              </a:spcBef>
              <a:buAutoNum type="alphaUcPeriod"/>
              <a:tabLst>
                <a:tab pos="739775" algn="l"/>
              </a:tabLst>
            </a:pPr>
            <a:r>
              <a:rPr lang="en-US" sz="2000" b="1" dirty="0">
                <a:latin typeface="Maiandra GD" panose="020E0502030308020204" pitchFamily="34" charset="0"/>
                <a:cs typeface="Calibri"/>
              </a:rPr>
              <a:t>Inability </a:t>
            </a:r>
            <a:r>
              <a:rPr lang="en-US" sz="2000" b="1" spc="-5" dirty="0">
                <a:latin typeface="Maiandra GD" panose="020E0502030308020204" pitchFamily="34" charset="0"/>
                <a:cs typeface="Calibri"/>
              </a:rPr>
              <a:t>in </a:t>
            </a:r>
            <a:r>
              <a:rPr lang="en-US" sz="2000" b="1" dirty="0">
                <a:latin typeface="Maiandra GD" panose="020E0502030308020204" pitchFamily="34" charset="0"/>
                <a:cs typeface="Calibri"/>
              </a:rPr>
              <a:t>judging </a:t>
            </a:r>
            <a:r>
              <a:rPr lang="en-US" sz="2000" b="1" spc="-5" dirty="0">
                <a:latin typeface="Maiandra GD" panose="020E0502030308020204" pitchFamily="34" charset="0"/>
                <a:cs typeface="Calibri"/>
              </a:rPr>
              <a:t>color </a:t>
            </a:r>
            <a:r>
              <a:rPr lang="en-US" sz="2000" b="1" dirty="0">
                <a:latin typeface="Maiandra GD" panose="020E0502030308020204" pitchFamily="34" charset="0"/>
                <a:cs typeface="Calibri"/>
              </a:rPr>
              <a:t>change </a:t>
            </a:r>
            <a:r>
              <a:rPr lang="en-US" sz="2000" b="1" spc="-5" dirty="0">
                <a:latin typeface="Maiandra GD" panose="020E0502030308020204" pitchFamily="34" charset="0"/>
                <a:cs typeface="Calibri"/>
              </a:rPr>
              <a:t>sharply in visual</a:t>
            </a:r>
            <a:r>
              <a:rPr lang="en-US" sz="2000" b="1" spc="-65" dirty="0">
                <a:latin typeface="Maiandra GD" panose="020E0502030308020204" pitchFamily="34" charset="0"/>
                <a:cs typeface="Calibri"/>
              </a:rPr>
              <a:t> </a:t>
            </a:r>
            <a:r>
              <a:rPr lang="en-US" sz="2000" b="1" spc="-10" dirty="0">
                <a:latin typeface="Maiandra GD" panose="020E0502030308020204" pitchFamily="34" charset="0"/>
                <a:cs typeface="Calibri"/>
              </a:rPr>
              <a:t>titrations.</a:t>
            </a:r>
            <a:endParaRPr lang="en-US" sz="2000" b="1" dirty="0">
              <a:latin typeface="Maiandra GD" panose="020E0502030308020204" pitchFamily="34" charset="0"/>
              <a:cs typeface="Calibri"/>
            </a:endParaRPr>
          </a:p>
          <a:p>
            <a:pPr marL="728980" lvl="1" indent="-259715">
              <a:lnSpc>
                <a:spcPct val="100000"/>
              </a:lnSpc>
              <a:spcBef>
                <a:spcPts val="10"/>
              </a:spcBef>
              <a:buAutoNum type="alphaUcPeriod"/>
              <a:tabLst>
                <a:tab pos="729615" algn="l"/>
              </a:tabLst>
            </a:pPr>
            <a:r>
              <a:rPr lang="en-US" sz="2000" b="1" spc="-10" dirty="0">
                <a:latin typeface="Maiandra GD" panose="020E0502030308020204" pitchFamily="34" charset="0"/>
                <a:cs typeface="Calibri"/>
              </a:rPr>
              <a:t>Error </a:t>
            </a:r>
            <a:r>
              <a:rPr lang="en-US" sz="2000" b="1" spc="-5" dirty="0">
                <a:latin typeface="Maiandra GD" panose="020E0502030308020204" pitchFamily="34" charset="0"/>
                <a:cs typeface="Calibri"/>
              </a:rPr>
              <a:t>in reading </a:t>
            </a:r>
            <a:r>
              <a:rPr lang="en-US" sz="2000" b="1" dirty="0">
                <a:latin typeface="Maiandra GD" panose="020E0502030308020204" pitchFamily="34" charset="0"/>
                <a:cs typeface="Calibri"/>
              </a:rPr>
              <a:t>a</a:t>
            </a:r>
            <a:r>
              <a:rPr lang="en-US" sz="2000" b="1" spc="-5" dirty="0">
                <a:latin typeface="Maiandra GD" panose="020E0502030308020204" pitchFamily="34" charset="0"/>
                <a:cs typeface="Calibri"/>
              </a:rPr>
              <a:t> </a:t>
            </a:r>
            <a:r>
              <a:rPr lang="en-US" sz="2000" b="1" spc="-15" dirty="0">
                <a:latin typeface="Maiandra GD" panose="020E0502030308020204" pitchFamily="34" charset="0"/>
                <a:cs typeface="Calibri"/>
              </a:rPr>
              <a:t>burette.</a:t>
            </a:r>
            <a:endParaRPr lang="en-US" sz="2000" b="1" dirty="0">
              <a:latin typeface="Maiandra GD" panose="020E0502030308020204" pitchFamily="34" charset="0"/>
              <a:cs typeface="Calibri"/>
            </a:endParaRPr>
          </a:p>
          <a:p>
            <a:pPr marL="725805" lvl="1" indent="-256540">
              <a:lnSpc>
                <a:spcPct val="100000"/>
              </a:lnSpc>
              <a:spcBef>
                <a:spcPts val="25"/>
              </a:spcBef>
              <a:buAutoNum type="alphaUcPeriod"/>
              <a:tabLst>
                <a:tab pos="726440" algn="l"/>
              </a:tabLst>
            </a:pPr>
            <a:r>
              <a:rPr lang="en-US" sz="2000" b="1" dirty="0">
                <a:latin typeface="Maiandra GD" panose="020E0502030308020204" pitchFamily="34" charset="0"/>
                <a:cs typeface="Calibri"/>
              </a:rPr>
              <a:t>Mechanical </a:t>
            </a:r>
            <a:r>
              <a:rPr lang="en-US" sz="2000" b="1" spc="-5" dirty="0">
                <a:latin typeface="Maiandra GD" panose="020E0502030308020204" pitchFamily="34" charset="0"/>
                <a:cs typeface="Calibri"/>
              </a:rPr>
              <a:t>loss of </a:t>
            </a:r>
            <a:r>
              <a:rPr lang="en-US" sz="2000" b="1" spc="-10" dirty="0">
                <a:latin typeface="Maiandra GD" panose="020E0502030308020204" pitchFamily="34" charset="0"/>
                <a:cs typeface="Calibri"/>
              </a:rPr>
              <a:t>material </a:t>
            </a:r>
            <a:r>
              <a:rPr lang="en-US" sz="2000" b="1" spc="-5" dirty="0">
                <a:latin typeface="Maiandra GD" panose="020E0502030308020204" pitchFamily="34" charset="0"/>
                <a:cs typeface="Calibri"/>
              </a:rPr>
              <a:t>in </a:t>
            </a:r>
            <a:r>
              <a:rPr lang="en-US" sz="2000" b="1" spc="-10" dirty="0">
                <a:latin typeface="Maiandra GD" panose="020E0502030308020204" pitchFamily="34" charset="0"/>
                <a:cs typeface="Calibri"/>
              </a:rPr>
              <a:t>various </a:t>
            </a:r>
            <a:r>
              <a:rPr lang="en-US" sz="2000" b="1" spc="-15" dirty="0">
                <a:latin typeface="Maiandra GD" panose="020E0502030308020204" pitchFamily="34" charset="0"/>
                <a:cs typeface="Calibri"/>
              </a:rPr>
              <a:t>steps </a:t>
            </a:r>
            <a:r>
              <a:rPr lang="en-US" sz="2000" b="1" spc="-5" dirty="0">
                <a:latin typeface="Maiandra GD" panose="020E0502030308020204" pitchFamily="34" charset="0"/>
                <a:cs typeface="Calibri"/>
              </a:rPr>
              <a:t>of </a:t>
            </a:r>
            <a:r>
              <a:rPr lang="en-US" sz="2000" b="1" dirty="0">
                <a:latin typeface="Maiandra GD" panose="020E0502030308020204" pitchFamily="34" charset="0"/>
                <a:cs typeface="Calibri"/>
              </a:rPr>
              <a:t>an</a:t>
            </a:r>
            <a:r>
              <a:rPr lang="en-US" sz="2000" b="1" spc="85" dirty="0">
                <a:latin typeface="Maiandra GD" panose="020E0502030308020204" pitchFamily="34" charset="0"/>
                <a:cs typeface="Calibri"/>
              </a:rPr>
              <a:t> </a:t>
            </a:r>
            <a:r>
              <a:rPr lang="en-US" sz="2000" b="1" spc="-5" dirty="0">
                <a:latin typeface="Maiandra GD" panose="020E0502030308020204" pitchFamily="34" charset="0"/>
                <a:cs typeface="Calibri"/>
              </a:rPr>
              <a:t>analysis.</a:t>
            </a:r>
            <a:endParaRPr lang="en-US" sz="2000" b="1" dirty="0">
              <a:latin typeface="Maiandra GD" panose="020E0502030308020204" pitchFamily="34" charset="0"/>
              <a:cs typeface="Calibri"/>
            </a:endParaRPr>
          </a:p>
          <a:p>
            <a:pPr marL="739140" lvl="1" indent="-269875">
              <a:lnSpc>
                <a:spcPct val="100000"/>
              </a:lnSpc>
              <a:spcBef>
                <a:spcPts val="25"/>
              </a:spcBef>
              <a:buAutoNum type="alphaUcPeriod"/>
              <a:tabLst>
                <a:tab pos="739775" algn="l"/>
              </a:tabLst>
            </a:pPr>
            <a:r>
              <a:rPr lang="en-US" sz="2000" b="1" spc="-15" dirty="0">
                <a:latin typeface="Maiandra GD" panose="020E0502030308020204" pitchFamily="34" charset="0"/>
                <a:cs typeface="Calibri"/>
              </a:rPr>
              <a:t>Failure </a:t>
            </a:r>
            <a:r>
              <a:rPr lang="en-US" sz="2000" b="1" spc="-10" dirty="0">
                <a:latin typeface="Maiandra GD" panose="020E0502030308020204" pitchFamily="34" charset="0"/>
                <a:cs typeface="Calibri"/>
              </a:rPr>
              <a:t>to </a:t>
            </a:r>
            <a:r>
              <a:rPr lang="en-US" sz="2000" b="1" spc="-5" dirty="0">
                <a:latin typeface="Maiandra GD" panose="020E0502030308020204" pitchFamily="34" charset="0"/>
                <a:cs typeface="Calibri"/>
              </a:rPr>
              <a:t>wash </a:t>
            </a:r>
            <a:r>
              <a:rPr lang="en-US" sz="2000" b="1" dirty="0">
                <a:latin typeface="Maiandra GD" panose="020E0502030308020204" pitchFamily="34" charset="0"/>
                <a:cs typeface="Calibri"/>
              </a:rPr>
              <a:t>and </a:t>
            </a:r>
            <a:r>
              <a:rPr lang="en-US" sz="2000" b="1" spc="-5" dirty="0">
                <a:latin typeface="Maiandra GD" panose="020E0502030308020204" pitchFamily="34" charset="0"/>
                <a:cs typeface="Calibri"/>
              </a:rPr>
              <a:t>ignite </a:t>
            </a:r>
            <a:r>
              <a:rPr lang="en-US" sz="2000" b="1" dirty="0">
                <a:latin typeface="Maiandra GD" panose="020E0502030308020204" pitchFamily="34" charset="0"/>
                <a:cs typeface="Calibri"/>
              </a:rPr>
              <a:t>a </a:t>
            </a:r>
            <a:r>
              <a:rPr lang="en-US" sz="2000" b="1" spc="-10" dirty="0">
                <a:latin typeface="Maiandra GD" panose="020E0502030308020204" pitchFamily="34" charset="0"/>
                <a:cs typeface="Calibri"/>
              </a:rPr>
              <a:t>precipitate</a:t>
            </a:r>
            <a:r>
              <a:rPr lang="en-US" sz="2000" b="1" spc="20" dirty="0">
                <a:latin typeface="Maiandra GD" panose="020E0502030308020204" pitchFamily="34" charset="0"/>
                <a:cs typeface="Calibri"/>
              </a:rPr>
              <a:t> </a:t>
            </a:r>
            <a:r>
              <a:rPr lang="en-US" sz="2000" b="1" spc="-20" dirty="0">
                <a:latin typeface="Maiandra GD" panose="020E0502030308020204" pitchFamily="34" charset="0"/>
                <a:cs typeface="Calibri"/>
              </a:rPr>
              <a:t>properly.</a:t>
            </a:r>
            <a:endParaRPr lang="en-US" sz="2000" b="1" dirty="0">
              <a:latin typeface="Maiandra GD" panose="020E0502030308020204" pitchFamily="34" charset="0"/>
              <a:cs typeface="Calibri"/>
            </a:endParaRPr>
          </a:p>
          <a:p>
            <a:pPr marL="713740" lvl="1" indent="-244475">
              <a:lnSpc>
                <a:spcPct val="100000"/>
              </a:lnSpc>
              <a:spcBef>
                <a:spcPts val="15"/>
              </a:spcBef>
              <a:buAutoNum type="alphaUcPeriod"/>
              <a:tabLst>
                <a:tab pos="714375" algn="l"/>
              </a:tabLst>
            </a:pPr>
            <a:r>
              <a:rPr lang="en-US" sz="2000" b="1" spc="-5" dirty="0">
                <a:latin typeface="Maiandra GD" panose="020E0502030308020204" pitchFamily="34" charset="0"/>
                <a:cs typeface="Calibri"/>
              </a:rPr>
              <a:t>Insufficient cooling of </a:t>
            </a:r>
            <a:r>
              <a:rPr lang="en-US" sz="2000" b="1" dirty="0">
                <a:latin typeface="Maiandra GD" panose="020E0502030308020204" pitchFamily="34" charset="0"/>
                <a:cs typeface="Calibri"/>
              </a:rPr>
              <a:t>crucible </a:t>
            </a:r>
            <a:r>
              <a:rPr lang="en-US" sz="2000" b="1" spc="-15" dirty="0">
                <a:latin typeface="Maiandra GD" panose="020E0502030308020204" pitchFamily="34" charset="0"/>
                <a:cs typeface="Calibri"/>
              </a:rPr>
              <a:t>before</a:t>
            </a:r>
            <a:r>
              <a:rPr lang="en-US" sz="2000" b="1" spc="-10" dirty="0">
                <a:latin typeface="Maiandra GD" panose="020E0502030308020204" pitchFamily="34" charset="0"/>
                <a:cs typeface="Calibri"/>
              </a:rPr>
              <a:t> </a:t>
            </a:r>
            <a:r>
              <a:rPr lang="en-US" sz="2000" b="1" spc="-5" dirty="0">
                <a:latin typeface="Maiandra GD" panose="020E0502030308020204" pitchFamily="34" charset="0"/>
                <a:cs typeface="Calibri"/>
              </a:rPr>
              <a:t>weighing.</a:t>
            </a:r>
            <a:endParaRPr lang="en-US" sz="2000" b="1" dirty="0">
              <a:latin typeface="Maiandra GD" panose="020E0502030308020204" pitchFamily="34" charset="0"/>
              <a:cs typeface="Calibri"/>
            </a:endParaRPr>
          </a:p>
          <a:p>
            <a:pPr marL="684530" lvl="1" indent="-215265">
              <a:lnSpc>
                <a:spcPct val="100000"/>
              </a:lnSpc>
              <a:spcBef>
                <a:spcPts val="25"/>
              </a:spcBef>
              <a:buAutoNum type="alphaUcPeriod"/>
              <a:tabLst>
                <a:tab pos="685165" algn="l"/>
              </a:tabLst>
            </a:pPr>
            <a:r>
              <a:rPr lang="en-US" sz="2000" b="1" spc="-5" dirty="0">
                <a:latin typeface="Maiandra GD" panose="020E0502030308020204" pitchFamily="34" charset="0"/>
                <a:cs typeface="Calibri"/>
              </a:rPr>
              <a:t>Using impure </a:t>
            </a:r>
            <a:r>
              <a:rPr lang="en-US" sz="2000" b="1" spc="-10" dirty="0">
                <a:latin typeface="Maiandra GD" panose="020E0502030308020204" pitchFamily="34" charset="0"/>
                <a:cs typeface="Calibri"/>
              </a:rPr>
              <a:t>reagents.</a:t>
            </a:r>
            <a:endParaRPr lang="en-US" sz="2000" b="1" dirty="0">
              <a:latin typeface="Maiandra GD" panose="020E0502030308020204" pitchFamily="34" charset="0"/>
              <a:cs typeface="Calibri"/>
            </a:endParaRPr>
          </a:p>
          <a:p>
            <a:pPr marL="749935" lvl="1" indent="-280670">
              <a:lnSpc>
                <a:spcPct val="100000"/>
              </a:lnSpc>
              <a:spcBef>
                <a:spcPts val="20"/>
              </a:spcBef>
              <a:buAutoNum type="alphaUcPeriod"/>
              <a:tabLst>
                <a:tab pos="750570" algn="l"/>
              </a:tabLst>
            </a:pPr>
            <a:r>
              <a:rPr lang="en-US" sz="2000" b="1" spc="-5" dirty="0">
                <a:latin typeface="Maiandra GD" panose="020E0502030308020204" pitchFamily="34" charset="0"/>
                <a:cs typeface="Calibri"/>
              </a:rPr>
              <a:t>Ignition of </a:t>
            </a:r>
            <a:r>
              <a:rPr lang="en-US" sz="2000" b="1" spc="-10" dirty="0">
                <a:latin typeface="Maiandra GD" panose="020E0502030308020204" pitchFamily="34" charset="0"/>
                <a:cs typeface="Calibri"/>
              </a:rPr>
              <a:t>precipitate </a:t>
            </a:r>
            <a:r>
              <a:rPr lang="en-US" sz="2000" b="1" spc="-15" dirty="0">
                <a:latin typeface="Maiandra GD" panose="020E0502030308020204" pitchFamily="34" charset="0"/>
                <a:cs typeface="Calibri"/>
              </a:rPr>
              <a:t>at </a:t>
            </a:r>
            <a:r>
              <a:rPr lang="en-US" sz="2000" b="1" spc="-5" dirty="0">
                <a:latin typeface="Maiandra GD" panose="020E0502030308020204" pitchFamily="34" charset="0"/>
                <a:cs typeface="Calibri"/>
              </a:rPr>
              <a:t>incorrect</a:t>
            </a:r>
            <a:r>
              <a:rPr lang="en-US" sz="2000" b="1" spc="40" dirty="0">
                <a:latin typeface="Maiandra GD" panose="020E0502030308020204" pitchFamily="34" charset="0"/>
                <a:cs typeface="Calibri"/>
              </a:rPr>
              <a:t> </a:t>
            </a:r>
            <a:r>
              <a:rPr lang="en-US" sz="2000" b="1" spc="-10" dirty="0">
                <a:latin typeface="Maiandra GD" panose="020E0502030308020204" pitchFamily="34" charset="0"/>
                <a:cs typeface="Calibri"/>
              </a:rPr>
              <a:t>temperatures.</a:t>
            </a:r>
            <a:endParaRPr lang="en-US" sz="2000" b="1" dirty="0">
              <a:latin typeface="Maiandra GD" panose="020E0502030308020204" pitchFamily="34" charset="0"/>
              <a:cs typeface="Calibri"/>
            </a:endParaRPr>
          </a:p>
          <a:p>
            <a:pPr marL="748665" lvl="1" indent="-279400">
              <a:lnSpc>
                <a:spcPct val="100000"/>
              </a:lnSpc>
              <a:spcBef>
                <a:spcPts val="15"/>
              </a:spcBef>
              <a:buAutoNum type="alphaUcPeriod"/>
              <a:tabLst>
                <a:tab pos="749300" algn="l"/>
              </a:tabLst>
            </a:pPr>
            <a:r>
              <a:rPr lang="en-US" sz="2000" b="1" spc="-15" dirty="0">
                <a:latin typeface="Maiandra GD" panose="020E0502030308020204" pitchFamily="34" charset="0"/>
                <a:cs typeface="Calibri"/>
              </a:rPr>
              <a:t>Errors </a:t>
            </a:r>
            <a:r>
              <a:rPr lang="en-US" sz="2000" b="1" spc="-5" dirty="0">
                <a:latin typeface="Maiandra GD" panose="020E0502030308020204" pitchFamily="34" charset="0"/>
                <a:cs typeface="Calibri"/>
              </a:rPr>
              <a:t>in</a:t>
            </a:r>
            <a:r>
              <a:rPr lang="en-US" sz="2000" b="1" spc="20" dirty="0">
                <a:latin typeface="Maiandra GD" panose="020E0502030308020204" pitchFamily="34" charset="0"/>
                <a:cs typeface="Calibri"/>
              </a:rPr>
              <a:t> </a:t>
            </a:r>
            <a:r>
              <a:rPr lang="en-US" sz="2000" b="1" spc="-5" dirty="0">
                <a:latin typeface="Maiandra GD" panose="020E0502030308020204" pitchFamily="34" charset="0"/>
                <a:cs typeface="Calibri"/>
              </a:rPr>
              <a:t>calculations.</a:t>
            </a:r>
            <a:endParaRPr lang="en-US" sz="2000" b="1" dirty="0">
              <a:latin typeface="Maiandra GD" panose="020E0502030308020204" pitchFamily="34" charset="0"/>
              <a:cs typeface="Calibri"/>
            </a:endParaRPr>
          </a:p>
        </p:txBody>
      </p:sp>
      <p:pic>
        <p:nvPicPr>
          <p:cNvPr id="2052" name="Picture 4" descr="VOLUMETRIC GLASSWARE:">
            <a:extLst>
              <a:ext uri="{FF2B5EF4-FFF2-40B4-BE49-F238E27FC236}">
                <a16:creationId xmlns:a16="http://schemas.microsoft.com/office/drawing/2014/main" id="{85397E19-3D41-45D5-9FA6-9DE4977C8D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1523" y="481061"/>
            <a:ext cx="4965421" cy="18773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AA830EA-C26F-49CE-88BB-1BE21A1F33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682" y="3337292"/>
            <a:ext cx="2545239" cy="3348999"/>
          </a:xfrm>
          <a:prstGeom prst="rect">
            <a:avLst/>
          </a:prstGeom>
        </p:spPr>
      </p:pic>
    </p:spTree>
    <p:extLst>
      <p:ext uri="{BB962C8B-B14F-4D97-AF65-F5344CB8AC3E}">
        <p14:creationId xmlns:p14="http://schemas.microsoft.com/office/powerpoint/2010/main" val="730523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F816E5-0C0E-4D44-B05A-510A8C792DD3}"/>
              </a:ext>
            </a:extLst>
          </p:cNvPr>
          <p:cNvSpPr/>
          <p:nvPr/>
        </p:nvSpPr>
        <p:spPr>
          <a:xfrm>
            <a:off x="320511" y="172117"/>
            <a:ext cx="11705837" cy="4221220"/>
          </a:xfrm>
          <a:prstGeom prst="rect">
            <a:avLst/>
          </a:prstGeom>
        </p:spPr>
        <p:txBody>
          <a:bodyPr wrap="square">
            <a:spAutoFit/>
          </a:bodyPr>
          <a:lstStyle/>
          <a:p>
            <a:pPr marL="12700" marR="5715">
              <a:lnSpc>
                <a:spcPts val="3020"/>
              </a:lnSpc>
              <a:spcBef>
                <a:spcPts val="1015"/>
              </a:spcBef>
              <a:buFont typeface="Calibri"/>
              <a:buAutoNum type="romanUcPeriod" startAt="2"/>
              <a:tabLst>
                <a:tab pos="473075" algn="l"/>
              </a:tabLst>
            </a:pPr>
            <a:r>
              <a:rPr lang="en-US" sz="2400" b="1" i="1" spc="-10" dirty="0">
                <a:solidFill>
                  <a:srgbClr val="00B0F0"/>
                </a:solidFill>
                <a:latin typeface="Maiandra GD" panose="020E0502030308020204" pitchFamily="34" charset="0"/>
                <a:cs typeface="Calibri"/>
              </a:rPr>
              <a:t>Instruments </a:t>
            </a:r>
            <a:r>
              <a:rPr lang="en-US" sz="2400" b="1" i="1" spc="-5" dirty="0">
                <a:solidFill>
                  <a:srgbClr val="00B0F0"/>
                </a:solidFill>
                <a:latin typeface="Maiandra GD" panose="020E0502030308020204" pitchFamily="34" charset="0"/>
                <a:cs typeface="Calibri"/>
              </a:rPr>
              <a:t>and </a:t>
            </a:r>
            <a:r>
              <a:rPr lang="en-US" sz="2400" b="1" i="1" spc="-15" dirty="0">
                <a:solidFill>
                  <a:srgbClr val="00B0F0"/>
                </a:solidFill>
                <a:latin typeface="Maiandra GD" panose="020E0502030308020204" pitchFamily="34" charset="0"/>
                <a:cs typeface="Calibri"/>
              </a:rPr>
              <a:t>reagent </a:t>
            </a:r>
            <a:r>
              <a:rPr lang="en-US" sz="2400" b="1" i="1" spc="-5" dirty="0">
                <a:solidFill>
                  <a:srgbClr val="00B0F0"/>
                </a:solidFill>
                <a:latin typeface="Maiandra GD" panose="020E0502030308020204" pitchFamily="34" charset="0"/>
                <a:cs typeface="Calibri"/>
              </a:rPr>
              <a:t>errors:</a:t>
            </a:r>
          </a:p>
          <a:p>
            <a:pPr marL="12700" marR="5715">
              <a:lnSpc>
                <a:spcPts val="3020"/>
              </a:lnSpc>
              <a:spcBef>
                <a:spcPts val="1015"/>
              </a:spcBef>
              <a:tabLst>
                <a:tab pos="473075" algn="l"/>
              </a:tabLst>
            </a:pPr>
            <a:r>
              <a:rPr lang="en-US" sz="2400" b="1" i="1" spc="-5" dirty="0">
                <a:solidFill>
                  <a:srgbClr val="00B0F0"/>
                </a:solidFill>
                <a:latin typeface="Maiandra GD" panose="020E0502030308020204" pitchFamily="34" charset="0"/>
                <a:cs typeface="Calibri"/>
              </a:rPr>
              <a:t>    </a:t>
            </a:r>
            <a:r>
              <a:rPr lang="en-US" sz="2400" b="1" spc="-15" dirty="0">
                <a:latin typeface="Maiandra GD" panose="020E0502030308020204" pitchFamily="34" charset="0"/>
                <a:cs typeface="Calibri"/>
              </a:rPr>
              <a:t>following </a:t>
            </a:r>
            <a:r>
              <a:rPr lang="en-US" sz="2400" b="1" spc="-25" dirty="0">
                <a:latin typeface="Maiandra GD" panose="020E0502030308020204" pitchFamily="34" charset="0"/>
                <a:cs typeface="Calibri"/>
              </a:rPr>
              <a:t>factors </a:t>
            </a:r>
            <a:r>
              <a:rPr lang="en-US" sz="2400" b="1" spc="-20" dirty="0">
                <a:latin typeface="Maiandra GD" panose="020E0502030308020204" pitchFamily="34" charset="0"/>
                <a:cs typeface="Calibri"/>
              </a:rPr>
              <a:t>are </a:t>
            </a:r>
            <a:r>
              <a:rPr lang="en-US" sz="2400" b="1" spc="-10" dirty="0">
                <a:latin typeface="Maiandra GD" panose="020E0502030308020204" pitchFamily="34" charset="0"/>
                <a:cs typeface="Calibri"/>
              </a:rPr>
              <a:t>responsible </a:t>
            </a:r>
            <a:r>
              <a:rPr lang="en-US" sz="2400" b="1" spc="-30" dirty="0">
                <a:latin typeface="Maiandra GD" panose="020E0502030308020204" pitchFamily="34" charset="0"/>
                <a:cs typeface="Calibri"/>
              </a:rPr>
              <a:t>for  </a:t>
            </a:r>
            <a:r>
              <a:rPr lang="en-US" sz="2400" b="1" spc="-10" dirty="0">
                <a:latin typeface="Maiandra GD" panose="020E0502030308020204" pitchFamily="34" charset="0"/>
                <a:cs typeface="Calibri"/>
              </a:rPr>
              <a:t>such</a:t>
            </a:r>
            <a:r>
              <a:rPr lang="en-US" sz="2400" b="1" spc="25" dirty="0">
                <a:latin typeface="Maiandra GD" panose="020E0502030308020204" pitchFamily="34" charset="0"/>
                <a:cs typeface="Calibri"/>
              </a:rPr>
              <a:t> </a:t>
            </a:r>
            <a:r>
              <a:rPr lang="en-US" sz="2400" b="1" spc="-20" dirty="0">
                <a:latin typeface="Maiandra GD" panose="020E0502030308020204" pitchFamily="34" charset="0"/>
                <a:cs typeface="Calibri"/>
              </a:rPr>
              <a:t>errors:</a:t>
            </a:r>
            <a:endParaRPr lang="en-US" sz="2400" b="1" dirty="0">
              <a:latin typeface="Maiandra GD" panose="020E0502030308020204" pitchFamily="34" charset="0"/>
              <a:cs typeface="Calibri"/>
            </a:endParaRPr>
          </a:p>
          <a:p>
            <a:pPr marL="391795" indent="-379730">
              <a:lnSpc>
                <a:spcPct val="100000"/>
              </a:lnSpc>
              <a:spcBef>
                <a:spcPts val="620"/>
              </a:spcBef>
              <a:buAutoNum type="alphaUcPeriod"/>
              <a:tabLst>
                <a:tab pos="392430" algn="l"/>
              </a:tabLst>
            </a:pPr>
            <a:r>
              <a:rPr lang="en-US" sz="2400" b="1" spc="-5" dirty="0">
                <a:latin typeface="Maiandra GD" panose="020E0502030308020204" pitchFamily="34" charset="0"/>
                <a:cs typeface="Calibri"/>
              </a:rPr>
              <a:t>Balance arms of unequal</a:t>
            </a:r>
            <a:r>
              <a:rPr lang="en-US" sz="2400" b="1" spc="50" dirty="0">
                <a:latin typeface="Maiandra GD" panose="020E0502030308020204" pitchFamily="34" charset="0"/>
                <a:cs typeface="Calibri"/>
              </a:rPr>
              <a:t> </a:t>
            </a:r>
            <a:r>
              <a:rPr lang="en-US" sz="2400" b="1" spc="-10" dirty="0">
                <a:latin typeface="Maiandra GD" panose="020E0502030308020204" pitchFamily="34" charset="0"/>
                <a:cs typeface="Calibri"/>
              </a:rPr>
              <a:t>lengths.</a:t>
            </a:r>
            <a:endParaRPr lang="en-US" sz="2400" b="1" dirty="0">
              <a:latin typeface="Maiandra GD" panose="020E0502030308020204" pitchFamily="34" charset="0"/>
              <a:cs typeface="Calibri"/>
            </a:endParaRPr>
          </a:p>
          <a:p>
            <a:pPr marL="378460" indent="-365760">
              <a:lnSpc>
                <a:spcPct val="100000"/>
              </a:lnSpc>
              <a:spcBef>
                <a:spcPts val="665"/>
              </a:spcBef>
              <a:buAutoNum type="alphaUcPeriod"/>
              <a:tabLst>
                <a:tab pos="378460" algn="l"/>
              </a:tabLst>
            </a:pPr>
            <a:r>
              <a:rPr lang="en-US" sz="2400" b="1" spc="-15" dirty="0">
                <a:latin typeface="Maiandra GD" panose="020E0502030308020204" pitchFamily="34" charset="0"/>
                <a:cs typeface="Calibri"/>
              </a:rPr>
              <a:t>Uncalibrated </a:t>
            </a:r>
            <a:r>
              <a:rPr lang="en-US" sz="2400" b="1" spc="-5" dirty="0">
                <a:latin typeface="Maiandra GD" panose="020E0502030308020204" pitchFamily="34" charset="0"/>
                <a:cs typeface="Calibri"/>
              </a:rPr>
              <a:t>or </a:t>
            </a:r>
            <a:r>
              <a:rPr lang="en-US" sz="2400" b="1" spc="-15" dirty="0">
                <a:latin typeface="Maiandra GD" panose="020E0502030308020204" pitchFamily="34" charset="0"/>
                <a:cs typeface="Calibri"/>
              </a:rPr>
              <a:t>improperly </a:t>
            </a:r>
            <a:r>
              <a:rPr lang="en-US" sz="2400" b="1" spc="-20" dirty="0">
                <a:latin typeface="Maiandra GD" panose="020E0502030308020204" pitchFamily="34" charset="0"/>
                <a:cs typeface="Calibri"/>
              </a:rPr>
              <a:t>calibrated</a:t>
            </a:r>
            <a:r>
              <a:rPr lang="en-US" sz="2400" b="1" spc="90" dirty="0">
                <a:latin typeface="Maiandra GD" panose="020E0502030308020204" pitchFamily="34" charset="0"/>
                <a:cs typeface="Calibri"/>
              </a:rPr>
              <a:t> </a:t>
            </a:r>
            <a:r>
              <a:rPr lang="en-US" sz="2400" b="1" spc="-10" dirty="0">
                <a:latin typeface="Maiandra GD" panose="020E0502030308020204" pitchFamily="34" charset="0"/>
                <a:cs typeface="Calibri"/>
              </a:rPr>
              <a:t>weights.</a:t>
            </a:r>
            <a:endParaRPr lang="en-US" sz="2400" b="1" dirty="0">
              <a:latin typeface="Maiandra GD" panose="020E0502030308020204" pitchFamily="34" charset="0"/>
              <a:cs typeface="Calibri"/>
            </a:endParaRPr>
          </a:p>
          <a:p>
            <a:pPr marL="372110" indent="-360045">
              <a:lnSpc>
                <a:spcPct val="100000"/>
              </a:lnSpc>
              <a:spcBef>
                <a:spcPts val="670"/>
              </a:spcBef>
              <a:buAutoNum type="alphaUcPeriod"/>
              <a:tabLst>
                <a:tab pos="372745" algn="l"/>
              </a:tabLst>
            </a:pPr>
            <a:r>
              <a:rPr lang="en-US" sz="2400" b="1" spc="-10" dirty="0">
                <a:latin typeface="Maiandra GD" panose="020E0502030308020204" pitchFamily="34" charset="0"/>
                <a:cs typeface="Calibri"/>
              </a:rPr>
              <a:t>Incorrectly </a:t>
            </a:r>
            <a:r>
              <a:rPr lang="en-US" sz="2400" b="1" spc="-20" dirty="0">
                <a:latin typeface="Maiandra GD" panose="020E0502030308020204" pitchFamily="34" charset="0"/>
                <a:cs typeface="Calibri"/>
              </a:rPr>
              <a:t>graduated</a:t>
            </a:r>
            <a:r>
              <a:rPr lang="en-US" sz="2400" b="1" spc="20" dirty="0">
                <a:latin typeface="Maiandra GD" panose="020E0502030308020204" pitchFamily="34" charset="0"/>
                <a:cs typeface="Calibri"/>
              </a:rPr>
              <a:t> </a:t>
            </a:r>
            <a:r>
              <a:rPr lang="en-US" sz="2400" b="1" spc="-20" dirty="0">
                <a:latin typeface="Maiandra GD" panose="020E0502030308020204" pitchFamily="34" charset="0"/>
                <a:cs typeface="Calibri"/>
              </a:rPr>
              <a:t>burettes.</a:t>
            </a:r>
            <a:endParaRPr lang="en-US" sz="2400" b="1" dirty="0">
              <a:latin typeface="Maiandra GD" panose="020E0502030308020204" pitchFamily="34" charset="0"/>
              <a:cs typeface="Calibri"/>
            </a:endParaRPr>
          </a:p>
          <a:p>
            <a:pPr marL="394970" indent="-382905">
              <a:lnSpc>
                <a:spcPct val="100000"/>
              </a:lnSpc>
              <a:spcBef>
                <a:spcPts val="660"/>
              </a:spcBef>
              <a:buAutoNum type="alphaUcPeriod"/>
              <a:tabLst>
                <a:tab pos="395605" algn="l"/>
              </a:tabLst>
            </a:pPr>
            <a:r>
              <a:rPr lang="en-US" sz="2400" b="1" spc="-30" dirty="0">
                <a:latin typeface="Maiandra GD" panose="020E0502030308020204" pitchFamily="34" charset="0"/>
                <a:cs typeface="Calibri"/>
              </a:rPr>
              <a:t>Attack </a:t>
            </a:r>
            <a:r>
              <a:rPr lang="en-US" sz="2400" b="1" spc="-5" dirty="0">
                <a:latin typeface="Maiandra GD" panose="020E0502030308020204" pitchFamily="34" charset="0"/>
                <a:cs typeface="Calibri"/>
              </a:rPr>
              <a:t>of </a:t>
            </a:r>
            <a:r>
              <a:rPr lang="en-US" sz="2400" b="1" spc="-20" dirty="0">
                <a:latin typeface="Maiandra GD" panose="020E0502030308020204" pitchFamily="34" charset="0"/>
                <a:cs typeface="Calibri"/>
              </a:rPr>
              <a:t>foreign </a:t>
            </a:r>
            <a:r>
              <a:rPr lang="en-US" sz="2400" b="1" spc="-10" dirty="0">
                <a:latin typeface="Maiandra GD" panose="020E0502030308020204" pitchFamily="34" charset="0"/>
                <a:cs typeface="Calibri"/>
              </a:rPr>
              <a:t>materials upon</a:t>
            </a:r>
            <a:r>
              <a:rPr lang="en-US" sz="2400" b="1" spc="90" dirty="0">
                <a:latin typeface="Maiandra GD" panose="020E0502030308020204" pitchFamily="34" charset="0"/>
                <a:cs typeface="Calibri"/>
              </a:rPr>
              <a:t> </a:t>
            </a:r>
            <a:r>
              <a:rPr lang="en-US" sz="2400" b="1" spc="-10" dirty="0">
                <a:latin typeface="Maiandra GD" panose="020E0502030308020204" pitchFamily="34" charset="0"/>
                <a:cs typeface="Calibri"/>
              </a:rPr>
              <a:t>glassware.</a:t>
            </a:r>
            <a:endParaRPr lang="en-US" sz="2400" b="1" dirty="0">
              <a:latin typeface="Maiandra GD" panose="020E0502030308020204" pitchFamily="34" charset="0"/>
              <a:cs typeface="Calibri"/>
            </a:endParaRPr>
          </a:p>
          <a:p>
            <a:pPr marL="356870" indent="-344805">
              <a:lnSpc>
                <a:spcPct val="100000"/>
              </a:lnSpc>
              <a:spcBef>
                <a:spcPts val="665"/>
              </a:spcBef>
              <a:buAutoNum type="alphaUcPeriod"/>
              <a:tabLst>
                <a:tab pos="357505" algn="l"/>
              </a:tabLst>
            </a:pPr>
            <a:r>
              <a:rPr lang="en-US" sz="2400" b="1" spc="-10" dirty="0">
                <a:latin typeface="Maiandra GD" panose="020E0502030308020204" pitchFamily="34" charset="0"/>
                <a:cs typeface="Calibri"/>
              </a:rPr>
              <a:t>Loss in </a:t>
            </a:r>
            <a:r>
              <a:rPr lang="en-US" sz="2400" b="1" spc="-15" dirty="0">
                <a:latin typeface="Maiandra GD" panose="020E0502030308020204" pitchFamily="34" charset="0"/>
                <a:cs typeface="Calibri"/>
              </a:rPr>
              <a:t>weight </a:t>
            </a:r>
            <a:r>
              <a:rPr lang="en-US" sz="2400" b="1" spc="-5" dirty="0">
                <a:latin typeface="Maiandra GD" panose="020E0502030308020204" pitchFamily="34" charset="0"/>
                <a:cs typeface="Calibri"/>
              </a:rPr>
              <a:t>of </a:t>
            </a:r>
            <a:r>
              <a:rPr lang="en-US" sz="2400" b="1" spc="-10" dirty="0">
                <a:latin typeface="Maiandra GD" panose="020E0502030308020204" pitchFamily="34" charset="0"/>
                <a:cs typeface="Calibri"/>
              </a:rPr>
              <a:t>platinum </a:t>
            </a:r>
            <a:r>
              <a:rPr lang="en-US" sz="2400" b="1" spc="-5" dirty="0">
                <a:latin typeface="Maiandra GD" panose="020E0502030308020204" pitchFamily="34" charset="0"/>
                <a:cs typeface="Calibri"/>
              </a:rPr>
              <a:t>crucibles on </a:t>
            </a:r>
            <a:r>
              <a:rPr lang="en-US" sz="2400" b="1" spc="-20" dirty="0">
                <a:latin typeface="Maiandra GD" panose="020E0502030308020204" pitchFamily="34" charset="0"/>
                <a:cs typeface="Calibri"/>
              </a:rPr>
              <a:t>strong</a:t>
            </a:r>
            <a:r>
              <a:rPr lang="en-US" sz="2400" b="1" spc="195" dirty="0">
                <a:latin typeface="Maiandra GD" panose="020E0502030308020204" pitchFamily="34" charset="0"/>
                <a:cs typeface="Calibri"/>
              </a:rPr>
              <a:t> </a:t>
            </a:r>
            <a:r>
              <a:rPr lang="en-US" sz="2400" b="1" spc="-10" dirty="0">
                <a:latin typeface="Maiandra GD" panose="020E0502030308020204" pitchFamily="34" charset="0"/>
                <a:cs typeface="Calibri"/>
              </a:rPr>
              <a:t>heating.</a:t>
            </a:r>
            <a:endParaRPr lang="en-US" sz="2400" b="1" dirty="0">
              <a:latin typeface="Maiandra GD" panose="020E0502030308020204" pitchFamily="34" charset="0"/>
              <a:cs typeface="Calibri"/>
            </a:endParaRPr>
          </a:p>
          <a:p>
            <a:pPr marL="314325" indent="-302260">
              <a:lnSpc>
                <a:spcPct val="100000"/>
              </a:lnSpc>
              <a:spcBef>
                <a:spcPts val="670"/>
              </a:spcBef>
              <a:buAutoNum type="alphaUcPeriod"/>
              <a:tabLst>
                <a:tab pos="314960" algn="l"/>
              </a:tabLst>
            </a:pPr>
            <a:r>
              <a:rPr lang="en-US" sz="2400" b="1" spc="-15" dirty="0">
                <a:latin typeface="Maiandra GD" panose="020E0502030308020204" pitchFamily="34" charset="0"/>
                <a:cs typeface="Calibri"/>
              </a:rPr>
              <a:t>Impure</a:t>
            </a:r>
            <a:r>
              <a:rPr lang="en-US" sz="2400" b="1" spc="10" dirty="0">
                <a:latin typeface="Maiandra GD" panose="020E0502030308020204" pitchFamily="34" charset="0"/>
                <a:cs typeface="Calibri"/>
              </a:rPr>
              <a:t> </a:t>
            </a:r>
            <a:r>
              <a:rPr lang="en-US" sz="2400" b="1" spc="-15" dirty="0">
                <a:latin typeface="Maiandra GD" panose="020E0502030308020204" pitchFamily="34" charset="0"/>
                <a:cs typeface="Calibri"/>
              </a:rPr>
              <a:t>reagents.</a:t>
            </a:r>
            <a:endParaRPr lang="en-US" sz="2400" b="1" dirty="0">
              <a:latin typeface="Maiandra GD" panose="020E0502030308020204" pitchFamily="34" charset="0"/>
              <a:cs typeface="Calibri"/>
            </a:endParaRPr>
          </a:p>
          <a:p>
            <a:pPr marL="12700" marR="5715">
              <a:lnSpc>
                <a:spcPts val="3030"/>
              </a:lnSpc>
              <a:spcBef>
                <a:spcPts val="1035"/>
              </a:spcBef>
            </a:pPr>
            <a:r>
              <a:rPr lang="en-US" sz="2400" b="1" spc="-5" dirty="0">
                <a:latin typeface="Maiandra GD" panose="020E0502030308020204" pitchFamily="34" charset="0"/>
                <a:cs typeface="Calibri"/>
              </a:rPr>
              <a:t>These </a:t>
            </a:r>
            <a:r>
              <a:rPr lang="en-US" sz="2400" b="1" spc="-25" dirty="0">
                <a:latin typeface="Maiandra GD" panose="020E0502030308020204" pitchFamily="34" charset="0"/>
                <a:cs typeface="Calibri"/>
              </a:rPr>
              <a:t>errors </a:t>
            </a:r>
            <a:r>
              <a:rPr lang="en-US" sz="2400" b="1" spc="-10" dirty="0">
                <a:latin typeface="Maiandra GD" panose="020E0502030308020204" pitchFamily="34" charset="0"/>
                <a:cs typeface="Calibri"/>
              </a:rPr>
              <a:t>can be </a:t>
            </a:r>
            <a:r>
              <a:rPr lang="en-US" sz="2400" b="1" spc="-15" dirty="0">
                <a:latin typeface="Maiandra GD" panose="020E0502030308020204" pitchFamily="34" charset="0"/>
                <a:cs typeface="Calibri"/>
              </a:rPr>
              <a:t>avoided by </a:t>
            </a:r>
            <a:r>
              <a:rPr lang="en-US" sz="2400" b="1" spc="-5" dirty="0">
                <a:latin typeface="Maiandra GD" panose="020E0502030308020204" pitchFamily="34" charset="0"/>
                <a:cs typeface="Calibri"/>
              </a:rPr>
              <a:t>using </a:t>
            </a:r>
            <a:r>
              <a:rPr lang="en-US" sz="2400" b="1" spc="-20" dirty="0">
                <a:latin typeface="Maiandra GD" panose="020E0502030308020204" pitchFamily="34" charset="0"/>
                <a:cs typeface="Calibri"/>
              </a:rPr>
              <a:t>calibrated </a:t>
            </a:r>
            <a:r>
              <a:rPr lang="en-US" sz="2400" b="1" spc="-10" dirty="0">
                <a:latin typeface="Maiandra GD" panose="020E0502030308020204" pitchFamily="34" charset="0"/>
                <a:cs typeface="Calibri"/>
              </a:rPr>
              <a:t>weights, </a:t>
            </a:r>
            <a:r>
              <a:rPr lang="en-US" sz="2400" b="1" spc="-15" dirty="0">
                <a:latin typeface="Maiandra GD" panose="020E0502030308020204" pitchFamily="34" charset="0"/>
                <a:cs typeface="Calibri"/>
              </a:rPr>
              <a:t>glassware </a:t>
            </a:r>
            <a:r>
              <a:rPr lang="en-US" sz="2400" b="1" spc="-5" dirty="0">
                <a:latin typeface="Maiandra GD" panose="020E0502030308020204" pitchFamily="34" charset="0"/>
                <a:cs typeface="Calibri"/>
              </a:rPr>
              <a:t>and  </a:t>
            </a:r>
            <a:r>
              <a:rPr lang="en-US" sz="2400" b="1" spc="-20" dirty="0">
                <a:latin typeface="Maiandra GD" panose="020E0502030308020204" pitchFamily="34" charset="0"/>
                <a:cs typeface="Calibri"/>
              </a:rPr>
              <a:t>pure</a:t>
            </a:r>
            <a:r>
              <a:rPr lang="en-US" sz="2400" b="1" spc="20" dirty="0">
                <a:latin typeface="Maiandra GD" panose="020E0502030308020204" pitchFamily="34" charset="0"/>
                <a:cs typeface="Calibri"/>
              </a:rPr>
              <a:t> </a:t>
            </a:r>
            <a:r>
              <a:rPr lang="en-US" sz="2400" b="1" spc="-15" dirty="0">
                <a:latin typeface="Maiandra GD" panose="020E0502030308020204" pitchFamily="34" charset="0"/>
                <a:cs typeface="Calibri"/>
              </a:rPr>
              <a:t>reagents.</a:t>
            </a:r>
            <a:endParaRPr lang="en-US" sz="2400" b="1" dirty="0">
              <a:latin typeface="Maiandra GD" panose="020E0502030308020204" pitchFamily="34" charset="0"/>
              <a:cs typeface="Calibri"/>
            </a:endParaRPr>
          </a:p>
        </p:txBody>
      </p:sp>
    </p:spTree>
    <p:extLst>
      <p:ext uri="{BB962C8B-B14F-4D97-AF65-F5344CB8AC3E}">
        <p14:creationId xmlns:p14="http://schemas.microsoft.com/office/powerpoint/2010/main" val="1934789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D29A93-0727-412E-AAC1-86F35F565CB4}"/>
              </a:ext>
            </a:extLst>
          </p:cNvPr>
          <p:cNvSpPr/>
          <p:nvPr/>
        </p:nvSpPr>
        <p:spPr>
          <a:xfrm>
            <a:off x="358219" y="751344"/>
            <a:ext cx="11462993" cy="4192430"/>
          </a:xfrm>
          <a:prstGeom prst="rect">
            <a:avLst/>
          </a:prstGeom>
        </p:spPr>
        <p:txBody>
          <a:bodyPr wrap="square">
            <a:spAutoFit/>
          </a:bodyPr>
          <a:lstStyle/>
          <a:p>
            <a:pPr algn="just">
              <a:lnSpc>
                <a:spcPct val="150000"/>
              </a:lnSpc>
            </a:pPr>
            <a:r>
              <a:rPr lang="en-US" sz="2000" b="1" dirty="0">
                <a:solidFill>
                  <a:srgbClr val="00B0F0"/>
                </a:solidFill>
                <a:latin typeface="Maiandra GD" panose="020E0502030308020204" pitchFamily="34" charset="0"/>
              </a:rPr>
              <a:t>III. Errors of method:</a:t>
            </a:r>
          </a:p>
          <a:p>
            <a:pPr algn="just">
              <a:lnSpc>
                <a:spcPct val="150000"/>
              </a:lnSpc>
            </a:pPr>
            <a:r>
              <a:rPr lang="en-US" sz="2000" b="1" dirty="0">
                <a:latin typeface="Maiandra GD" panose="020E0502030308020204" pitchFamily="34" charset="0"/>
              </a:rPr>
              <a:t>These originate from incorrect sampling and from incompleteness of a reaction.</a:t>
            </a:r>
          </a:p>
          <a:p>
            <a:pPr marL="342900" indent="-342900" algn="just">
              <a:lnSpc>
                <a:spcPct val="150000"/>
              </a:lnSpc>
              <a:buFont typeface="Wingdings" panose="05000000000000000000" pitchFamily="2" charset="2"/>
              <a:buChar char="Ø"/>
            </a:pPr>
            <a:r>
              <a:rPr lang="en-US" sz="2000" b="1" dirty="0">
                <a:latin typeface="Maiandra GD" panose="020E0502030308020204" pitchFamily="34" charset="0"/>
              </a:rPr>
              <a:t> In gravimetric analysis errors may arise owing to appreciable solubility of precipitates, CO-precipitation, and post-precipitation, decomposition, or volatilization of weighing forms on ignition, and precipitation of substances other than the intended ones. </a:t>
            </a:r>
          </a:p>
          <a:p>
            <a:pPr marL="342900" indent="-342900" algn="just">
              <a:lnSpc>
                <a:spcPct val="150000"/>
              </a:lnSpc>
              <a:buFont typeface="Wingdings" panose="05000000000000000000" pitchFamily="2" charset="2"/>
              <a:buChar char="Ø"/>
            </a:pPr>
            <a:r>
              <a:rPr lang="en-US" sz="2000" b="1" dirty="0">
                <a:latin typeface="Maiandra GD" panose="020E0502030308020204" pitchFamily="34" charset="0"/>
              </a:rPr>
              <a:t>In titrimetric analysis errors may occur owing to failure of reactions to proceed to completion, occurrence of induced and side reactions, reaction of substances other than the constituent being determined, and a difference between the observed end point and the stoichiometric equivalence point of a reaction.</a:t>
            </a:r>
          </a:p>
        </p:txBody>
      </p:sp>
    </p:spTree>
    <p:extLst>
      <p:ext uri="{BB962C8B-B14F-4D97-AF65-F5344CB8AC3E}">
        <p14:creationId xmlns:p14="http://schemas.microsoft.com/office/powerpoint/2010/main" val="212172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F0BAE-48E1-430F-A001-66BA3C895F41}"/>
              </a:ext>
            </a:extLst>
          </p:cNvPr>
          <p:cNvSpPr/>
          <p:nvPr/>
        </p:nvSpPr>
        <p:spPr>
          <a:xfrm>
            <a:off x="276076" y="105208"/>
            <a:ext cx="5819923" cy="461665"/>
          </a:xfrm>
          <a:prstGeom prst="rect">
            <a:avLst/>
          </a:prstGeom>
        </p:spPr>
        <p:txBody>
          <a:bodyPr wrap="square">
            <a:spAutoFit/>
          </a:bodyPr>
          <a:lstStyle/>
          <a:p>
            <a:r>
              <a:rPr lang="en-IN" sz="2400" b="1" spc="-5" dirty="0">
                <a:solidFill>
                  <a:srgbClr val="00B0F0"/>
                </a:solidFill>
                <a:effectLst>
                  <a:outerShdw blurRad="38100" dist="38100" dir="2700000" algn="tl">
                    <a:srgbClr val="000000">
                      <a:alpha val="43137"/>
                    </a:srgbClr>
                  </a:outerShdw>
                </a:effectLst>
                <a:latin typeface="Maiandra GD" panose="020E0502030308020204" pitchFamily="34" charset="0"/>
                <a:cs typeface="Calibri"/>
              </a:rPr>
              <a:t>IV. Additive and proportional</a:t>
            </a:r>
            <a:r>
              <a:rPr lang="en-IN" sz="2400" b="1" spc="35" dirty="0">
                <a:solidFill>
                  <a:srgbClr val="00B0F0"/>
                </a:solidFill>
                <a:effectLst>
                  <a:outerShdw blurRad="38100" dist="38100" dir="2700000" algn="tl">
                    <a:srgbClr val="000000">
                      <a:alpha val="43137"/>
                    </a:srgbClr>
                  </a:outerShdw>
                </a:effectLst>
                <a:latin typeface="Maiandra GD" panose="020E0502030308020204" pitchFamily="34" charset="0"/>
                <a:cs typeface="Calibri"/>
              </a:rPr>
              <a:t> </a:t>
            </a:r>
            <a:r>
              <a:rPr lang="en-IN" sz="2400" b="1" spc="-10" dirty="0">
                <a:solidFill>
                  <a:srgbClr val="00B0F0"/>
                </a:solidFill>
                <a:effectLst>
                  <a:outerShdw blurRad="38100" dist="38100" dir="2700000" algn="tl">
                    <a:srgbClr val="000000">
                      <a:alpha val="43137"/>
                    </a:srgbClr>
                  </a:outerShdw>
                </a:effectLst>
                <a:latin typeface="Maiandra GD" panose="020E0502030308020204" pitchFamily="34" charset="0"/>
                <a:cs typeface="Calibri"/>
              </a:rPr>
              <a:t>errors: </a:t>
            </a:r>
            <a:endParaRPr lang="en-IN" sz="2400" b="1" dirty="0">
              <a:solidFill>
                <a:srgbClr val="00B0F0"/>
              </a:solidFill>
              <a:effectLst>
                <a:outerShdw blurRad="38100" dist="38100" dir="2700000" algn="tl">
                  <a:srgbClr val="000000">
                    <a:alpha val="43137"/>
                  </a:srgbClr>
                </a:outerShdw>
              </a:effectLst>
              <a:latin typeface="Maiandra GD" panose="020E0502030308020204" pitchFamily="34" charset="0"/>
            </a:endParaRPr>
          </a:p>
        </p:txBody>
      </p:sp>
      <p:sp>
        <p:nvSpPr>
          <p:cNvPr id="3" name="Rectangle 2">
            <a:extLst>
              <a:ext uri="{FF2B5EF4-FFF2-40B4-BE49-F238E27FC236}">
                <a16:creationId xmlns:a16="http://schemas.microsoft.com/office/drawing/2014/main" id="{3FE4E241-F9FD-40AF-BBB9-FC79E3C7524C}"/>
              </a:ext>
            </a:extLst>
          </p:cNvPr>
          <p:cNvSpPr/>
          <p:nvPr/>
        </p:nvSpPr>
        <p:spPr>
          <a:xfrm>
            <a:off x="276077" y="678888"/>
            <a:ext cx="11526281" cy="1980670"/>
          </a:xfrm>
          <a:prstGeom prst="rect">
            <a:avLst/>
          </a:prstGeom>
        </p:spPr>
        <p:txBody>
          <a:bodyPr wrap="square">
            <a:spAutoFit/>
          </a:bodyPr>
          <a:lstStyle/>
          <a:p>
            <a:pPr marL="298450" marR="7620" indent="-285750">
              <a:lnSpc>
                <a:spcPts val="3020"/>
              </a:lnSpc>
              <a:spcBef>
                <a:spcPts val="1060"/>
              </a:spcBef>
              <a:buFont typeface="Wingdings" panose="05000000000000000000" pitchFamily="2" charset="2"/>
              <a:buChar char="Ø"/>
              <a:tabLst>
                <a:tab pos="241300" algn="l"/>
                <a:tab pos="1708785" algn="l"/>
                <a:tab pos="2625090" algn="l"/>
                <a:tab pos="3033395" algn="l"/>
                <a:tab pos="5069840" algn="l"/>
                <a:tab pos="5554345" algn="l"/>
                <a:tab pos="6224905" algn="l"/>
                <a:tab pos="7546340" algn="l"/>
                <a:tab pos="8029575" algn="l"/>
                <a:tab pos="8698865" algn="l"/>
              </a:tabLst>
            </a:pPr>
            <a:r>
              <a:rPr lang="en-US" b="1" spc="-5" dirty="0">
                <a:latin typeface="Maiandra GD" panose="020E0502030308020204" pitchFamily="34" charset="0"/>
                <a:cs typeface="Calibri"/>
              </a:rPr>
              <a:t>Absolu</a:t>
            </a:r>
            <a:r>
              <a:rPr lang="en-US" b="1" spc="-30" dirty="0">
                <a:latin typeface="Maiandra GD" panose="020E0502030308020204" pitchFamily="34" charset="0"/>
                <a:cs typeface="Calibri"/>
              </a:rPr>
              <a:t>t</a:t>
            </a:r>
            <a:r>
              <a:rPr lang="en-US" b="1" spc="-5" dirty="0">
                <a:latin typeface="Maiandra GD" panose="020E0502030308020204" pitchFamily="34" charset="0"/>
                <a:cs typeface="Calibri"/>
              </a:rPr>
              <a:t> vale of additive error </a:t>
            </a:r>
            <a:r>
              <a:rPr lang="en-US" b="1" dirty="0">
                <a:latin typeface="Maiandra GD" panose="020E0502030308020204" pitchFamily="34" charset="0"/>
                <a:cs typeface="Calibri"/>
              </a:rPr>
              <a:t>i</a:t>
            </a:r>
            <a:r>
              <a:rPr lang="en-US" b="1" spc="-5" dirty="0">
                <a:latin typeface="Maiandra GD" panose="020E0502030308020204" pitchFamily="34" charset="0"/>
                <a:cs typeface="Calibri"/>
              </a:rPr>
              <a:t>s i</a:t>
            </a:r>
            <a:r>
              <a:rPr lang="en-US" b="1" spc="5" dirty="0">
                <a:latin typeface="Maiandra GD" panose="020E0502030308020204" pitchFamily="34" charset="0"/>
                <a:cs typeface="Calibri"/>
              </a:rPr>
              <a:t>n</a:t>
            </a:r>
            <a:r>
              <a:rPr lang="en-US" b="1" spc="-10" dirty="0">
                <a:latin typeface="Maiandra GD" panose="020E0502030308020204" pitchFamily="34" charset="0"/>
                <a:cs typeface="Calibri"/>
              </a:rPr>
              <a:t>depe</a:t>
            </a:r>
            <a:r>
              <a:rPr lang="en-US" b="1" dirty="0">
                <a:latin typeface="Maiandra GD" panose="020E0502030308020204" pitchFamily="34" charset="0"/>
                <a:cs typeface="Calibri"/>
              </a:rPr>
              <a:t>n</a:t>
            </a:r>
            <a:r>
              <a:rPr lang="en-US" b="1" spc="-10" dirty="0">
                <a:latin typeface="Maiandra GD" panose="020E0502030308020204" pitchFamily="34" charset="0"/>
                <a:cs typeface="Calibri"/>
              </a:rPr>
              <a:t>de</a:t>
            </a:r>
            <a:r>
              <a:rPr lang="en-US" b="1" spc="-40" dirty="0">
                <a:latin typeface="Maiandra GD" panose="020E0502030308020204" pitchFamily="34" charset="0"/>
                <a:cs typeface="Calibri"/>
              </a:rPr>
              <a:t>n</a:t>
            </a:r>
            <a:r>
              <a:rPr lang="en-US" b="1" spc="-5" dirty="0">
                <a:latin typeface="Maiandra GD" panose="020E0502030308020204" pitchFamily="34" charset="0"/>
                <a:cs typeface="Calibri"/>
              </a:rPr>
              <a:t>t of </a:t>
            </a:r>
            <a:r>
              <a:rPr lang="en-US" b="1" dirty="0">
                <a:latin typeface="Maiandra GD" panose="020E0502030308020204" pitchFamily="34" charset="0"/>
                <a:cs typeface="Calibri"/>
              </a:rPr>
              <a:t>t</a:t>
            </a:r>
            <a:r>
              <a:rPr lang="en-US" b="1" spc="-10" dirty="0">
                <a:latin typeface="Maiandra GD" panose="020E0502030308020204" pitchFamily="34" charset="0"/>
                <a:cs typeface="Calibri"/>
              </a:rPr>
              <a:t>h</a:t>
            </a:r>
            <a:r>
              <a:rPr lang="en-US" b="1" spc="-5" dirty="0">
                <a:latin typeface="Maiandra GD" panose="020E0502030308020204" pitchFamily="34" charset="0"/>
                <a:cs typeface="Calibri"/>
              </a:rPr>
              <a:t>e</a:t>
            </a:r>
            <a:r>
              <a:rPr lang="en-US" b="1" dirty="0">
                <a:latin typeface="Maiandra GD" panose="020E0502030308020204" pitchFamily="34" charset="0"/>
                <a:cs typeface="Calibri"/>
              </a:rPr>
              <a:t>	</a:t>
            </a:r>
            <a:r>
              <a:rPr lang="en-US" b="1" spc="-5" dirty="0">
                <a:latin typeface="Maiandra GD" panose="020E0502030308020204" pitchFamily="34" charset="0"/>
                <a:cs typeface="Calibri"/>
              </a:rPr>
              <a:t>amo</a:t>
            </a:r>
            <a:r>
              <a:rPr lang="en-US" b="1" spc="5" dirty="0">
                <a:latin typeface="Maiandra GD" panose="020E0502030308020204" pitchFamily="34" charset="0"/>
                <a:cs typeface="Calibri"/>
              </a:rPr>
              <a:t>u</a:t>
            </a:r>
            <a:r>
              <a:rPr lang="en-US" b="1" spc="-35" dirty="0">
                <a:latin typeface="Maiandra GD" panose="020E0502030308020204" pitchFamily="34" charset="0"/>
                <a:cs typeface="Calibri"/>
              </a:rPr>
              <a:t>n</a:t>
            </a:r>
            <a:r>
              <a:rPr lang="en-US" b="1" spc="-5" dirty="0">
                <a:latin typeface="Maiandra GD" panose="020E0502030308020204" pitchFamily="34" charset="0"/>
                <a:cs typeface="Calibri"/>
              </a:rPr>
              <a:t>t of the </a:t>
            </a:r>
            <a:r>
              <a:rPr lang="en-US" b="1" spc="-25" dirty="0">
                <a:latin typeface="Maiandra GD" panose="020E0502030308020204" pitchFamily="34" charset="0"/>
                <a:cs typeface="Calibri"/>
              </a:rPr>
              <a:t>c</a:t>
            </a:r>
            <a:r>
              <a:rPr lang="en-US" b="1" spc="5" dirty="0">
                <a:latin typeface="Maiandra GD" panose="020E0502030308020204" pitchFamily="34" charset="0"/>
                <a:cs typeface="Calibri"/>
              </a:rPr>
              <a:t>o</a:t>
            </a:r>
            <a:r>
              <a:rPr lang="en-US" b="1" spc="-10" dirty="0">
                <a:latin typeface="Maiandra GD" panose="020E0502030308020204" pitchFamily="34" charset="0"/>
                <a:cs typeface="Calibri"/>
              </a:rPr>
              <a:t>n</a:t>
            </a:r>
            <a:r>
              <a:rPr lang="en-US" b="1" spc="-35" dirty="0">
                <a:latin typeface="Maiandra GD" panose="020E0502030308020204" pitchFamily="34" charset="0"/>
                <a:cs typeface="Calibri"/>
              </a:rPr>
              <a:t>s</a:t>
            </a:r>
            <a:r>
              <a:rPr lang="en-US" b="1" spc="-5" dirty="0">
                <a:latin typeface="Maiandra GD" panose="020E0502030308020204" pitchFamily="34" charset="0"/>
                <a:cs typeface="Calibri"/>
              </a:rPr>
              <a:t>titu</a:t>
            </a:r>
            <a:r>
              <a:rPr lang="en-US" b="1" dirty="0">
                <a:latin typeface="Maiandra GD" panose="020E0502030308020204" pitchFamily="34" charset="0"/>
                <a:cs typeface="Calibri"/>
              </a:rPr>
              <a:t>e</a:t>
            </a:r>
            <a:r>
              <a:rPr lang="en-US" b="1" spc="-35" dirty="0">
                <a:latin typeface="Maiandra GD" panose="020E0502030308020204" pitchFamily="34" charset="0"/>
                <a:cs typeface="Calibri"/>
              </a:rPr>
              <a:t>n</a:t>
            </a:r>
            <a:r>
              <a:rPr lang="en-US" b="1" spc="-5" dirty="0">
                <a:latin typeface="Maiandra GD" panose="020E0502030308020204" pitchFamily="34" charset="0"/>
                <a:cs typeface="Calibri"/>
              </a:rPr>
              <a:t>t  </a:t>
            </a:r>
            <a:r>
              <a:rPr lang="en-US" b="1" spc="-15" dirty="0">
                <a:latin typeface="Maiandra GD" panose="020E0502030308020204" pitchFamily="34" charset="0"/>
                <a:cs typeface="Calibri"/>
              </a:rPr>
              <a:t>present </a:t>
            </a:r>
            <a:r>
              <a:rPr lang="en-US" b="1" spc="-10" dirty="0">
                <a:latin typeface="Maiandra GD" panose="020E0502030308020204" pitchFamily="34" charset="0"/>
                <a:cs typeface="Calibri"/>
              </a:rPr>
              <a:t>in </a:t>
            </a:r>
            <a:r>
              <a:rPr lang="en-US" b="1" spc="-5" dirty="0">
                <a:latin typeface="Maiandra GD" panose="020E0502030308020204" pitchFamily="34" charset="0"/>
                <a:cs typeface="Calibri"/>
              </a:rPr>
              <a:t>the</a:t>
            </a:r>
            <a:r>
              <a:rPr lang="en-US" b="1" spc="65" dirty="0">
                <a:latin typeface="Maiandra GD" panose="020E0502030308020204" pitchFamily="34" charset="0"/>
                <a:cs typeface="Calibri"/>
              </a:rPr>
              <a:t> </a:t>
            </a:r>
            <a:r>
              <a:rPr lang="en-US" b="1" spc="-10" dirty="0">
                <a:latin typeface="Maiandra GD" panose="020E0502030308020204" pitchFamily="34" charset="0"/>
                <a:cs typeface="Calibri"/>
              </a:rPr>
              <a:t>determination</a:t>
            </a:r>
            <a:endParaRPr lang="en-US" b="1" dirty="0">
              <a:latin typeface="Maiandra GD" panose="020E0502030308020204" pitchFamily="34" charset="0"/>
              <a:cs typeface="Calibri"/>
            </a:endParaRPr>
          </a:p>
          <a:p>
            <a:pPr marL="12700" marR="5080">
              <a:lnSpc>
                <a:spcPts val="3030"/>
              </a:lnSpc>
              <a:spcBef>
                <a:spcPts val="994"/>
              </a:spcBef>
            </a:pPr>
            <a:r>
              <a:rPr lang="en-US" b="1" dirty="0">
                <a:latin typeface="Maiandra GD" panose="020E0502030308020204" pitchFamily="34" charset="0"/>
                <a:cs typeface="Calibri"/>
              </a:rPr>
              <a:t>e.g., </a:t>
            </a:r>
            <a:r>
              <a:rPr lang="en-US" b="1" spc="-5" dirty="0">
                <a:latin typeface="Maiandra GD" panose="020E0502030308020204" pitchFamily="34" charset="0"/>
                <a:cs typeface="Calibri"/>
              </a:rPr>
              <a:t>loss </a:t>
            </a:r>
            <a:r>
              <a:rPr lang="en-US" b="1" dirty="0">
                <a:latin typeface="Maiandra GD" panose="020E0502030308020204" pitchFamily="34" charset="0"/>
                <a:cs typeface="Calibri"/>
              </a:rPr>
              <a:t>in </a:t>
            </a:r>
            <a:r>
              <a:rPr lang="en-US" b="1" spc="-15" dirty="0">
                <a:latin typeface="Maiandra GD" panose="020E0502030308020204" pitchFamily="34" charset="0"/>
                <a:cs typeface="Calibri"/>
              </a:rPr>
              <a:t>weight </a:t>
            </a:r>
            <a:r>
              <a:rPr lang="en-US" b="1" dirty="0">
                <a:latin typeface="Maiandra GD" panose="020E0502030308020204" pitchFamily="34" charset="0"/>
                <a:cs typeface="Calibri"/>
              </a:rPr>
              <a:t>of </a:t>
            </a:r>
            <a:r>
              <a:rPr lang="en-US" b="1" spc="-5" dirty="0">
                <a:latin typeface="Maiandra GD" panose="020E0502030308020204" pitchFamily="34" charset="0"/>
                <a:cs typeface="Calibri"/>
              </a:rPr>
              <a:t>a crucible adds </a:t>
            </a:r>
            <a:r>
              <a:rPr lang="en-US" b="1" spc="-15" dirty="0">
                <a:latin typeface="Maiandra GD" panose="020E0502030308020204" pitchFamily="34" charset="0"/>
                <a:cs typeface="Calibri"/>
              </a:rPr>
              <a:t>error to </a:t>
            </a:r>
            <a:r>
              <a:rPr lang="en-US" b="1" spc="-5" dirty="0">
                <a:latin typeface="Maiandra GD" panose="020E0502030308020204" pitchFamily="34" charset="0"/>
                <a:cs typeface="Calibri"/>
              </a:rPr>
              <a:t>the </a:t>
            </a:r>
            <a:r>
              <a:rPr lang="en-US" b="1" spc="-15" dirty="0">
                <a:latin typeface="Maiandra GD" panose="020E0502030308020204" pitchFamily="34" charset="0"/>
                <a:cs typeface="Calibri"/>
              </a:rPr>
              <a:t>weight </a:t>
            </a:r>
            <a:r>
              <a:rPr lang="en-US" b="1" spc="-5" dirty="0">
                <a:latin typeface="Maiandra GD" panose="020E0502030308020204" pitchFamily="34" charset="0"/>
                <a:cs typeface="Calibri"/>
              </a:rPr>
              <a:t>of </a:t>
            </a:r>
            <a:r>
              <a:rPr lang="en-US" b="1" spc="-20" dirty="0">
                <a:latin typeface="Maiandra GD" panose="020E0502030308020204" pitchFamily="34" charset="0"/>
                <a:cs typeface="Calibri"/>
              </a:rPr>
              <a:t>precipitate  </a:t>
            </a:r>
            <a:r>
              <a:rPr lang="en-US" b="1" spc="-10" dirty="0">
                <a:latin typeface="Maiandra GD" panose="020E0502030308020204" pitchFamily="34" charset="0"/>
                <a:cs typeface="Calibri"/>
              </a:rPr>
              <a:t>is ignited in</a:t>
            </a:r>
            <a:r>
              <a:rPr lang="en-US" b="1" spc="40" dirty="0">
                <a:latin typeface="Maiandra GD" panose="020E0502030308020204" pitchFamily="34" charset="0"/>
                <a:cs typeface="Calibri"/>
              </a:rPr>
              <a:t> </a:t>
            </a:r>
            <a:r>
              <a:rPr lang="en-US" b="1" spc="-10" dirty="0">
                <a:latin typeface="Maiandra GD" panose="020E0502030308020204" pitchFamily="34" charset="0"/>
                <a:cs typeface="Calibri"/>
              </a:rPr>
              <a:t>it.</a:t>
            </a:r>
            <a:endParaRPr lang="en-US" b="1" dirty="0">
              <a:latin typeface="Maiandra GD" panose="020E0502030308020204" pitchFamily="34" charset="0"/>
              <a:cs typeface="Calibri"/>
            </a:endParaRPr>
          </a:p>
          <a:p>
            <a:pPr marL="298450" marR="5715" indent="-285750">
              <a:lnSpc>
                <a:spcPts val="3020"/>
              </a:lnSpc>
              <a:spcBef>
                <a:spcPts val="994"/>
              </a:spcBef>
              <a:buFont typeface="Wingdings" panose="05000000000000000000" pitchFamily="2" charset="2"/>
              <a:buChar char="Ø"/>
              <a:tabLst>
                <a:tab pos="241300" algn="l"/>
                <a:tab pos="824865" algn="l"/>
                <a:tab pos="1467485" algn="l"/>
                <a:tab pos="2426970" algn="l"/>
                <a:tab pos="3409950" algn="l"/>
                <a:tab pos="4054475" algn="l"/>
                <a:tab pos="5775325" algn="l"/>
                <a:tab pos="6234430" algn="l"/>
                <a:tab pos="8212455" algn="l"/>
                <a:tab pos="9105900" algn="l"/>
              </a:tabLst>
            </a:pPr>
            <a:r>
              <a:rPr lang="en-US" b="1" spc="-10" dirty="0">
                <a:latin typeface="Maiandra GD" panose="020E0502030308020204" pitchFamily="34" charset="0"/>
                <a:cs typeface="Calibri"/>
              </a:rPr>
              <a:t>O</a:t>
            </a:r>
            <a:r>
              <a:rPr lang="en-US" b="1" spc="-5" dirty="0">
                <a:latin typeface="Maiandra GD" panose="020E0502030308020204" pitchFamily="34" charset="0"/>
                <a:cs typeface="Calibri"/>
              </a:rPr>
              <a:t>n the </a:t>
            </a:r>
            <a:r>
              <a:rPr lang="en-US" b="1" spc="5" dirty="0">
                <a:latin typeface="Maiandra GD" panose="020E0502030308020204" pitchFamily="34" charset="0"/>
                <a:cs typeface="Calibri"/>
              </a:rPr>
              <a:t>o</a:t>
            </a:r>
            <a:r>
              <a:rPr lang="en-US" b="1" dirty="0">
                <a:latin typeface="Maiandra GD" panose="020E0502030308020204" pitchFamily="34" charset="0"/>
                <a:cs typeface="Calibri"/>
              </a:rPr>
              <a:t>t</a:t>
            </a:r>
            <a:r>
              <a:rPr lang="en-US" b="1" spc="-10" dirty="0">
                <a:latin typeface="Maiandra GD" panose="020E0502030308020204" pitchFamily="34" charset="0"/>
                <a:cs typeface="Calibri"/>
              </a:rPr>
              <a:t>he</a:t>
            </a:r>
            <a:r>
              <a:rPr lang="en-US" b="1" spc="-5" dirty="0">
                <a:latin typeface="Maiandra GD" panose="020E0502030308020204" pitchFamily="34" charset="0"/>
                <a:cs typeface="Calibri"/>
              </a:rPr>
              <a:t>r </a:t>
            </a:r>
            <a:r>
              <a:rPr lang="en-US" b="1" spc="-10" dirty="0">
                <a:latin typeface="Maiandra GD" panose="020E0502030308020204" pitchFamily="34" charset="0"/>
                <a:cs typeface="Calibri"/>
              </a:rPr>
              <a:t>ha</a:t>
            </a:r>
            <a:r>
              <a:rPr lang="en-US" b="1" spc="-5" dirty="0">
                <a:latin typeface="Maiandra GD" panose="020E0502030308020204" pitchFamily="34" charset="0"/>
                <a:cs typeface="Calibri"/>
              </a:rPr>
              <a:t>n</a:t>
            </a:r>
            <a:r>
              <a:rPr lang="en-US" b="1" spc="-10" dirty="0">
                <a:latin typeface="Maiandra GD" panose="020E0502030308020204" pitchFamily="34" charset="0"/>
                <a:cs typeface="Calibri"/>
              </a:rPr>
              <a:t>d</a:t>
            </a:r>
            <a:r>
              <a:rPr lang="en-US" b="1" spc="-5" dirty="0">
                <a:latin typeface="Maiandra GD" panose="020E0502030308020204" pitchFamily="34" charset="0"/>
                <a:cs typeface="Calibri"/>
              </a:rPr>
              <a:t>, the</a:t>
            </a:r>
            <a:r>
              <a:rPr lang="en-US" b="1" dirty="0">
                <a:latin typeface="Maiandra GD" panose="020E0502030308020204" pitchFamily="34" charset="0"/>
                <a:cs typeface="Calibri"/>
              </a:rPr>
              <a:t> </a:t>
            </a:r>
            <a:r>
              <a:rPr lang="en-US" b="1" spc="-5" dirty="0">
                <a:latin typeface="Maiandra GD" panose="020E0502030308020204" pitchFamily="34" charset="0"/>
                <a:cs typeface="Calibri"/>
              </a:rPr>
              <a:t>magnit</a:t>
            </a:r>
            <a:r>
              <a:rPr lang="en-US" b="1" spc="5" dirty="0">
                <a:latin typeface="Maiandra GD" panose="020E0502030308020204" pitchFamily="34" charset="0"/>
                <a:cs typeface="Calibri"/>
              </a:rPr>
              <a:t>u</a:t>
            </a:r>
            <a:r>
              <a:rPr lang="en-US" b="1" spc="-10" dirty="0">
                <a:latin typeface="Maiandra GD" panose="020E0502030308020204" pitchFamily="34" charset="0"/>
                <a:cs typeface="Calibri"/>
              </a:rPr>
              <a:t>d</a:t>
            </a:r>
            <a:r>
              <a:rPr lang="en-US" b="1" spc="-5" dirty="0">
                <a:latin typeface="Maiandra GD" panose="020E0502030308020204" pitchFamily="34" charset="0"/>
                <a:cs typeface="Calibri"/>
              </a:rPr>
              <a:t>e of </a:t>
            </a:r>
            <a:r>
              <a:rPr lang="en-US" b="1" spc="-10" dirty="0">
                <a:latin typeface="Maiandra GD" panose="020E0502030308020204" pitchFamily="34" charset="0"/>
                <a:cs typeface="Calibri"/>
              </a:rPr>
              <a:t>p</a:t>
            </a:r>
            <a:r>
              <a:rPr lang="en-US" b="1" spc="-65" dirty="0">
                <a:latin typeface="Maiandra GD" panose="020E0502030308020204" pitchFamily="34" charset="0"/>
                <a:cs typeface="Calibri"/>
              </a:rPr>
              <a:t>r</a:t>
            </a:r>
            <a:r>
              <a:rPr lang="en-US" b="1" spc="5" dirty="0">
                <a:latin typeface="Maiandra GD" panose="020E0502030308020204" pitchFamily="34" charset="0"/>
                <a:cs typeface="Calibri"/>
              </a:rPr>
              <a:t>o</a:t>
            </a:r>
            <a:r>
              <a:rPr lang="en-US" b="1" spc="-10" dirty="0">
                <a:latin typeface="Maiandra GD" panose="020E0502030308020204" pitchFamily="34" charset="0"/>
                <a:cs typeface="Calibri"/>
              </a:rPr>
              <a:t>porti</a:t>
            </a:r>
            <a:r>
              <a:rPr lang="en-US" b="1" spc="5" dirty="0">
                <a:latin typeface="Maiandra GD" panose="020E0502030308020204" pitchFamily="34" charset="0"/>
                <a:cs typeface="Calibri"/>
              </a:rPr>
              <a:t>o</a:t>
            </a:r>
            <a:r>
              <a:rPr lang="en-US" b="1" spc="-10" dirty="0">
                <a:latin typeface="Maiandra GD" panose="020E0502030308020204" pitchFamily="34" charset="0"/>
                <a:cs typeface="Calibri"/>
              </a:rPr>
              <a:t>na</a:t>
            </a:r>
            <a:r>
              <a:rPr lang="en-US" b="1" spc="-5" dirty="0">
                <a:latin typeface="Maiandra GD" panose="020E0502030308020204" pitchFamily="34" charset="0"/>
                <a:cs typeface="Calibri"/>
              </a:rPr>
              <a:t>l er</a:t>
            </a:r>
            <a:r>
              <a:rPr lang="en-US" b="1" spc="-60" dirty="0">
                <a:latin typeface="Maiandra GD" panose="020E0502030308020204" pitchFamily="34" charset="0"/>
                <a:cs typeface="Calibri"/>
              </a:rPr>
              <a:t>r</a:t>
            </a:r>
            <a:r>
              <a:rPr lang="en-US" b="1" spc="-10" dirty="0">
                <a:latin typeface="Maiandra GD" panose="020E0502030308020204" pitchFamily="34" charset="0"/>
                <a:cs typeface="Calibri"/>
              </a:rPr>
              <a:t>o</a:t>
            </a:r>
            <a:r>
              <a:rPr lang="en-US" b="1" spc="-5" dirty="0">
                <a:latin typeface="Maiandra GD" panose="020E0502030308020204" pitchFamily="34" charset="0"/>
                <a:cs typeface="Calibri"/>
              </a:rPr>
              <a:t>r </a:t>
            </a:r>
            <a:r>
              <a:rPr lang="en-US" b="1" spc="-10" dirty="0">
                <a:latin typeface="Maiandra GD" panose="020E0502030308020204" pitchFamily="34" charset="0"/>
                <a:cs typeface="Calibri"/>
              </a:rPr>
              <a:t>depe</a:t>
            </a:r>
            <a:r>
              <a:rPr lang="en-US" b="1" dirty="0">
                <a:latin typeface="Maiandra GD" panose="020E0502030308020204" pitchFamily="34" charset="0"/>
                <a:cs typeface="Calibri"/>
              </a:rPr>
              <a:t>n</a:t>
            </a:r>
            <a:r>
              <a:rPr lang="en-US" b="1" spc="-10" dirty="0">
                <a:latin typeface="Maiandra GD" panose="020E0502030308020204" pitchFamily="34" charset="0"/>
                <a:cs typeface="Calibri"/>
              </a:rPr>
              <a:t>ds  upon </a:t>
            </a:r>
            <a:r>
              <a:rPr lang="en-US" b="1" spc="-5" dirty="0">
                <a:latin typeface="Maiandra GD" panose="020E0502030308020204" pitchFamily="34" charset="0"/>
                <a:cs typeface="Calibri"/>
              </a:rPr>
              <a:t>the </a:t>
            </a:r>
            <a:r>
              <a:rPr lang="en-US" b="1" spc="-10" dirty="0">
                <a:latin typeface="Maiandra GD" panose="020E0502030308020204" pitchFamily="34" charset="0"/>
                <a:cs typeface="Calibri"/>
              </a:rPr>
              <a:t>quantity </a:t>
            </a:r>
            <a:r>
              <a:rPr lang="en-US" b="1" spc="-5" dirty="0">
                <a:latin typeface="Maiandra GD" panose="020E0502030308020204" pitchFamily="34" charset="0"/>
                <a:cs typeface="Calibri"/>
              </a:rPr>
              <a:t>of the</a:t>
            </a:r>
            <a:r>
              <a:rPr lang="en-US" b="1" spc="90" dirty="0">
                <a:latin typeface="Maiandra GD" panose="020E0502030308020204" pitchFamily="34" charset="0"/>
                <a:cs typeface="Calibri"/>
              </a:rPr>
              <a:t> </a:t>
            </a:r>
            <a:r>
              <a:rPr lang="en-US" b="1" spc="-15" dirty="0">
                <a:latin typeface="Maiandra GD" panose="020E0502030308020204" pitchFamily="34" charset="0"/>
                <a:cs typeface="Calibri"/>
              </a:rPr>
              <a:t>constituent.</a:t>
            </a:r>
            <a:endParaRPr lang="en-US" b="1" dirty="0">
              <a:latin typeface="Maiandra GD" panose="020E0502030308020204" pitchFamily="34" charset="0"/>
              <a:cs typeface="Calibri"/>
            </a:endParaRPr>
          </a:p>
          <a:p>
            <a:pPr marL="241300" marR="5080" indent="-228600">
              <a:lnSpc>
                <a:spcPts val="3030"/>
              </a:lnSpc>
              <a:spcBef>
                <a:spcPts val="1005"/>
              </a:spcBef>
              <a:buFont typeface="Arial"/>
              <a:buChar char="•"/>
              <a:tabLst>
                <a:tab pos="241300" algn="l"/>
              </a:tabLst>
            </a:pPr>
            <a:r>
              <a:rPr lang="en-US" b="1" dirty="0">
                <a:latin typeface="Maiandra GD" panose="020E0502030308020204" pitchFamily="34" charset="0"/>
                <a:cs typeface="Calibri"/>
              </a:rPr>
              <a:t>e.g., </a:t>
            </a:r>
            <a:r>
              <a:rPr lang="en-US" b="1" spc="-5" dirty="0">
                <a:latin typeface="Maiandra GD" panose="020E0502030308020204" pitchFamily="34" charset="0"/>
                <a:cs typeface="Calibri"/>
              </a:rPr>
              <a:t>impurity </a:t>
            </a:r>
            <a:r>
              <a:rPr lang="en-US" b="1" spc="-10" dirty="0">
                <a:latin typeface="Maiandra GD" panose="020E0502030308020204" pitchFamily="34" charset="0"/>
                <a:cs typeface="Calibri"/>
              </a:rPr>
              <a:t>present in </a:t>
            </a:r>
            <a:r>
              <a:rPr lang="en-US" b="1" spc="-5" dirty="0">
                <a:latin typeface="Maiandra GD" panose="020E0502030308020204" pitchFamily="34" charset="0"/>
                <a:cs typeface="Calibri"/>
              </a:rPr>
              <a:t>a </a:t>
            </a:r>
            <a:r>
              <a:rPr lang="en-US" b="1" spc="-20" dirty="0">
                <a:latin typeface="Maiandra GD" panose="020E0502030308020204" pitchFamily="34" charset="0"/>
                <a:cs typeface="Calibri"/>
              </a:rPr>
              <a:t>standard </a:t>
            </a:r>
            <a:r>
              <a:rPr lang="en-US" b="1" spc="-10" dirty="0">
                <a:latin typeface="Maiandra GD" panose="020E0502030308020204" pitchFamily="34" charset="0"/>
                <a:cs typeface="Calibri"/>
              </a:rPr>
              <a:t>substance gives </a:t>
            </a:r>
            <a:r>
              <a:rPr lang="en-US" b="1" spc="-5" dirty="0">
                <a:latin typeface="Maiandra GD" panose="020E0502030308020204" pitchFamily="34" charset="0"/>
                <a:cs typeface="Calibri"/>
              </a:rPr>
              <a:t>a </a:t>
            </a:r>
            <a:r>
              <a:rPr lang="en-US" b="1" spc="-15" dirty="0">
                <a:latin typeface="Maiandra GD" panose="020E0502030308020204" pitchFamily="34" charset="0"/>
                <a:cs typeface="Calibri"/>
              </a:rPr>
              <a:t>wrong value </a:t>
            </a:r>
            <a:r>
              <a:rPr lang="en-US" b="1" spc="-30" dirty="0">
                <a:latin typeface="Maiandra GD" panose="020E0502030308020204" pitchFamily="34" charset="0"/>
                <a:cs typeface="Calibri"/>
              </a:rPr>
              <a:t>for  </a:t>
            </a:r>
            <a:r>
              <a:rPr lang="en-US" b="1" spc="-5" dirty="0">
                <a:latin typeface="Maiandra GD" panose="020E0502030308020204" pitchFamily="34" charset="0"/>
                <a:cs typeface="Calibri"/>
              </a:rPr>
              <a:t>the </a:t>
            </a:r>
            <a:r>
              <a:rPr lang="en-US" b="1" spc="-10" dirty="0">
                <a:latin typeface="Maiandra GD" panose="020E0502030308020204" pitchFamily="34" charset="0"/>
                <a:cs typeface="Calibri"/>
              </a:rPr>
              <a:t>normality </a:t>
            </a:r>
            <a:r>
              <a:rPr lang="en-US" b="1" spc="-5" dirty="0">
                <a:latin typeface="Maiandra GD" panose="020E0502030308020204" pitchFamily="34" charset="0"/>
                <a:cs typeface="Calibri"/>
              </a:rPr>
              <a:t>of a </a:t>
            </a:r>
            <a:r>
              <a:rPr lang="en-US" b="1" spc="-20" dirty="0">
                <a:latin typeface="Maiandra GD" panose="020E0502030308020204" pitchFamily="34" charset="0"/>
                <a:cs typeface="Calibri"/>
              </a:rPr>
              <a:t>standard</a:t>
            </a:r>
            <a:r>
              <a:rPr lang="en-US" b="1" spc="70" dirty="0">
                <a:latin typeface="Maiandra GD" panose="020E0502030308020204" pitchFamily="34" charset="0"/>
                <a:cs typeface="Calibri"/>
              </a:rPr>
              <a:t> </a:t>
            </a:r>
            <a:r>
              <a:rPr lang="en-US" b="1" spc="-10" dirty="0">
                <a:latin typeface="Maiandra GD" panose="020E0502030308020204" pitchFamily="34" charset="0"/>
                <a:cs typeface="Calibri"/>
              </a:rPr>
              <a:t>solution.</a:t>
            </a:r>
            <a:endParaRPr lang="en-US" b="1" dirty="0">
              <a:latin typeface="Maiandra GD" panose="020E0502030308020204" pitchFamily="34" charset="0"/>
              <a:cs typeface="Calibri"/>
            </a:endParaRPr>
          </a:p>
        </p:txBody>
      </p:sp>
      <p:sp>
        <p:nvSpPr>
          <p:cNvPr id="4" name="Rectangle 3">
            <a:extLst>
              <a:ext uri="{FF2B5EF4-FFF2-40B4-BE49-F238E27FC236}">
                <a16:creationId xmlns:a16="http://schemas.microsoft.com/office/drawing/2014/main" id="{9A189250-BB7B-4F7E-A88D-EA1F63E12CA1}"/>
              </a:ext>
            </a:extLst>
          </p:cNvPr>
          <p:cNvSpPr/>
          <p:nvPr/>
        </p:nvSpPr>
        <p:spPr>
          <a:xfrm>
            <a:off x="276077" y="2930404"/>
            <a:ext cx="11217897" cy="2355773"/>
          </a:xfrm>
          <a:prstGeom prst="rect">
            <a:avLst/>
          </a:prstGeom>
        </p:spPr>
        <p:txBody>
          <a:bodyPr wrap="square">
            <a:spAutoFit/>
          </a:bodyPr>
          <a:lstStyle/>
          <a:p>
            <a:pPr marL="12700" marR="6985" algn="just">
              <a:lnSpc>
                <a:spcPts val="2500"/>
              </a:lnSpc>
              <a:spcBef>
                <a:spcPts val="705"/>
              </a:spcBef>
            </a:pPr>
            <a:r>
              <a:rPr lang="en-US" sz="2400" b="1" spc="-5" dirty="0">
                <a:solidFill>
                  <a:srgbClr val="FF0000"/>
                </a:solidFill>
                <a:effectLst>
                  <a:outerShdw blurRad="38100" dist="38100" dir="2700000" algn="tl">
                    <a:srgbClr val="000000">
                      <a:alpha val="43137"/>
                    </a:srgbClr>
                  </a:outerShdw>
                </a:effectLst>
                <a:latin typeface="Maiandra GD" panose="020E0502030308020204" pitchFamily="34" charset="0"/>
                <a:cs typeface="Calibri"/>
              </a:rPr>
              <a:t>Random </a:t>
            </a:r>
            <a:r>
              <a:rPr lang="en-US" sz="2400" b="1" dirty="0">
                <a:solidFill>
                  <a:srgbClr val="FF0000"/>
                </a:solidFill>
                <a:effectLst>
                  <a:outerShdw blurRad="38100" dist="38100" dir="2700000" algn="tl">
                    <a:srgbClr val="000000">
                      <a:alpha val="43137"/>
                    </a:srgbClr>
                  </a:outerShdw>
                </a:effectLst>
                <a:latin typeface="Maiandra GD" panose="020E0502030308020204" pitchFamily="34" charset="0"/>
                <a:cs typeface="Calibri"/>
              </a:rPr>
              <a:t>or </a:t>
            </a:r>
            <a:r>
              <a:rPr lang="en-US" sz="2400" b="1" spc="-15" dirty="0">
                <a:solidFill>
                  <a:srgbClr val="FF0000"/>
                </a:solidFill>
                <a:effectLst>
                  <a:outerShdw blurRad="38100" dist="38100" dir="2700000" algn="tl">
                    <a:srgbClr val="000000">
                      <a:alpha val="43137"/>
                    </a:srgbClr>
                  </a:outerShdw>
                </a:effectLst>
                <a:latin typeface="Maiandra GD" panose="020E0502030308020204" pitchFamily="34" charset="0"/>
                <a:cs typeface="Calibri"/>
              </a:rPr>
              <a:t>Indeterminate </a:t>
            </a:r>
            <a:r>
              <a:rPr lang="en-US" sz="2400" b="1" spc="-10" dirty="0">
                <a:solidFill>
                  <a:srgbClr val="FF0000"/>
                </a:solidFill>
                <a:effectLst>
                  <a:outerShdw blurRad="38100" dist="38100" dir="2700000" algn="tl">
                    <a:srgbClr val="000000">
                      <a:alpha val="43137"/>
                    </a:srgbClr>
                  </a:outerShdw>
                </a:effectLst>
                <a:latin typeface="Maiandra GD" panose="020E0502030308020204" pitchFamily="34" charset="0"/>
                <a:cs typeface="Calibri"/>
              </a:rPr>
              <a:t>Errors: </a:t>
            </a:r>
          </a:p>
          <a:p>
            <a:pPr marL="12700" marR="6985" algn="just">
              <a:lnSpc>
                <a:spcPts val="2500"/>
              </a:lnSpc>
              <a:spcBef>
                <a:spcPts val="705"/>
              </a:spcBef>
            </a:pPr>
            <a:r>
              <a:rPr lang="en-US" b="1" spc="-10" dirty="0">
                <a:latin typeface="Maiandra GD" panose="020E0502030308020204" pitchFamily="34" charset="0"/>
                <a:cs typeface="Calibri"/>
              </a:rPr>
              <a:t>These </a:t>
            </a:r>
            <a:r>
              <a:rPr lang="en-US" b="1" spc="-15" dirty="0">
                <a:latin typeface="Maiandra GD" panose="020E0502030308020204" pitchFamily="34" charset="0"/>
                <a:cs typeface="Calibri"/>
              </a:rPr>
              <a:t>errors </a:t>
            </a:r>
            <a:r>
              <a:rPr lang="en-US" b="1" spc="-10" dirty="0">
                <a:latin typeface="Maiandra GD" panose="020E0502030308020204" pitchFamily="34" charset="0"/>
                <a:cs typeface="Calibri"/>
              </a:rPr>
              <a:t>are </a:t>
            </a:r>
            <a:r>
              <a:rPr lang="en-US" b="1" spc="-5" dirty="0">
                <a:latin typeface="Maiandra GD" panose="020E0502030308020204" pitchFamily="34" charset="0"/>
                <a:cs typeface="Calibri"/>
              </a:rPr>
              <a:t>accidental </a:t>
            </a:r>
            <a:r>
              <a:rPr lang="en-US" b="1" dirty="0">
                <a:latin typeface="Maiandra GD" panose="020E0502030308020204" pitchFamily="34" charset="0"/>
                <a:cs typeface="Calibri"/>
              </a:rPr>
              <a:t>and </a:t>
            </a:r>
            <a:r>
              <a:rPr lang="en-US" b="1" spc="-10" dirty="0">
                <a:latin typeface="Maiandra GD" panose="020E0502030308020204" pitchFamily="34" charset="0"/>
                <a:cs typeface="Calibri"/>
              </a:rPr>
              <a:t>analyst  </a:t>
            </a:r>
            <a:r>
              <a:rPr lang="en-US" b="1" spc="-5" dirty="0">
                <a:latin typeface="Maiandra GD" panose="020E0502030308020204" pitchFamily="34" charset="0"/>
                <a:cs typeface="Calibri"/>
              </a:rPr>
              <a:t>has </a:t>
            </a:r>
            <a:r>
              <a:rPr lang="en-US" b="1" dirty="0">
                <a:latin typeface="Maiandra GD" panose="020E0502030308020204" pitchFamily="34" charset="0"/>
                <a:cs typeface="Calibri"/>
              </a:rPr>
              <a:t>no </a:t>
            </a:r>
            <a:r>
              <a:rPr lang="en-US" b="1" spc="-15" dirty="0">
                <a:latin typeface="Maiandra GD" panose="020E0502030308020204" pitchFamily="34" charset="0"/>
                <a:cs typeface="Calibri"/>
              </a:rPr>
              <a:t>control </a:t>
            </a:r>
            <a:r>
              <a:rPr lang="en-US" b="1" spc="-10" dirty="0">
                <a:latin typeface="Maiandra GD" panose="020E0502030308020204" pitchFamily="34" charset="0"/>
                <a:cs typeface="Calibri"/>
              </a:rPr>
              <a:t>over </a:t>
            </a:r>
            <a:r>
              <a:rPr lang="en-US" b="1" dirty="0">
                <a:latin typeface="Maiandra GD" panose="020E0502030308020204" pitchFamily="34" charset="0"/>
                <a:cs typeface="Calibri"/>
              </a:rPr>
              <a:t>them.</a:t>
            </a:r>
          </a:p>
          <a:p>
            <a:pPr marL="298450" marR="6985" indent="-285750" algn="just">
              <a:lnSpc>
                <a:spcPts val="2500"/>
              </a:lnSpc>
              <a:spcBef>
                <a:spcPts val="705"/>
              </a:spcBef>
              <a:buFont typeface="Wingdings" panose="05000000000000000000" pitchFamily="2" charset="2"/>
              <a:buChar char="Ø"/>
            </a:pPr>
            <a:r>
              <a:rPr lang="en-US" b="1" dirty="0">
                <a:latin typeface="Maiandra GD" panose="020E0502030308020204" pitchFamily="34" charset="0"/>
                <a:cs typeface="Calibri"/>
              </a:rPr>
              <a:t>These are random in nature and lead to both high and low result with equal probability. </a:t>
            </a:r>
          </a:p>
          <a:p>
            <a:pPr marL="298450" marR="6985" indent="-285750" algn="just">
              <a:lnSpc>
                <a:spcPts val="2500"/>
              </a:lnSpc>
              <a:spcBef>
                <a:spcPts val="705"/>
              </a:spcBef>
              <a:buFont typeface="Wingdings" panose="05000000000000000000" pitchFamily="2" charset="2"/>
              <a:buChar char="Ø"/>
            </a:pPr>
            <a:r>
              <a:rPr lang="en-US" b="1" dirty="0">
                <a:latin typeface="Maiandra GD" panose="020E0502030308020204" pitchFamily="34" charset="0"/>
                <a:cs typeface="Calibri"/>
              </a:rPr>
              <a:t>These cannot be eliminated or corrected and are the ultimate limitation on the measurement.</a:t>
            </a:r>
          </a:p>
          <a:p>
            <a:pPr marL="298450" marR="6985" indent="-285750" algn="just">
              <a:lnSpc>
                <a:spcPts val="2500"/>
              </a:lnSpc>
              <a:spcBef>
                <a:spcPts val="705"/>
              </a:spcBef>
              <a:buFont typeface="Wingdings" panose="05000000000000000000" pitchFamily="2" charset="2"/>
              <a:buChar char="Ø"/>
            </a:pPr>
            <a:r>
              <a:rPr lang="en-US" b="1" dirty="0">
                <a:latin typeface="Maiandra GD" panose="020E0502030308020204" pitchFamily="34" charset="0"/>
                <a:cs typeface="Calibri"/>
              </a:rPr>
              <a:t>These can be treated by statistics repeated measurements of the same variable can have the effect of reducing their importance.</a:t>
            </a:r>
          </a:p>
        </p:txBody>
      </p:sp>
    </p:spTree>
    <p:extLst>
      <p:ext uri="{BB962C8B-B14F-4D97-AF65-F5344CB8AC3E}">
        <p14:creationId xmlns:p14="http://schemas.microsoft.com/office/powerpoint/2010/main" val="3581522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A4380B-1326-43FD-BD26-B4FFDBA2DB66}"/>
              </a:ext>
            </a:extLst>
          </p:cNvPr>
          <p:cNvSpPr/>
          <p:nvPr/>
        </p:nvSpPr>
        <p:spPr>
          <a:xfrm>
            <a:off x="273377" y="137295"/>
            <a:ext cx="11491274" cy="3921586"/>
          </a:xfrm>
          <a:prstGeom prst="rect">
            <a:avLst/>
          </a:prstGeom>
        </p:spPr>
        <p:txBody>
          <a:bodyPr wrap="square">
            <a:spAutoFit/>
          </a:bodyPr>
          <a:lstStyle/>
          <a:p>
            <a:pPr marL="12700">
              <a:lnSpc>
                <a:spcPct val="100000"/>
              </a:lnSpc>
              <a:spcBef>
                <a:spcPts val="1650"/>
              </a:spcBef>
            </a:pPr>
            <a:r>
              <a:rPr lang="en-US" sz="2800" b="1" u="heavy" spc="-10" dirty="0">
                <a:solidFill>
                  <a:srgbClr val="FF0000"/>
                </a:solidFill>
                <a:uFill>
                  <a:solidFill>
                    <a:srgbClr val="1F487C"/>
                  </a:solidFill>
                </a:uFill>
                <a:latin typeface="Maiandra GD" panose="020E0502030308020204" pitchFamily="34" charset="0"/>
                <a:cs typeface="Calibri"/>
              </a:rPr>
              <a:t>Accuracy</a:t>
            </a:r>
            <a:endParaRPr lang="en-US" sz="2800" b="1" dirty="0">
              <a:solidFill>
                <a:srgbClr val="FF0000"/>
              </a:solidFill>
              <a:latin typeface="Maiandra GD" panose="020E0502030308020204" pitchFamily="34" charset="0"/>
              <a:cs typeface="Calibri"/>
            </a:endParaRPr>
          </a:p>
          <a:p>
            <a:pPr marL="12700" marR="5080">
              <a:lnSpc>
                <a:spcPct val="150000"/>
              </a:lnSpc>
              <a:spcBef>
                <a:spcPts val="100"/>
              </a:spcBef>
              <a:buSzPct val="95000"/>
              <a:buFont typeface="Arial"/>
              <a:buChar char="•"/>
              <a:tabLst>
                <a:tab pos="102870" algn="l"/>
              </a:tabLst>
            </a:pPr>
            <a:r>
              <a:rPr lang="en-US" sz="2000" b="1" spc="-5" dirty="0">
                <a:solidFill>
                  <a:srgbClr val="1F487C"/>
                </a:solidFill>
                <a:latin typeface="Maiandra GD" panose="020E0502030308020204" pitchFamily="34" charset="0"/>
                <a:cs typeface="Calibri"/>
              </a:rPr>
              <a:t>   Accuracy </a:t>
            </a:r>
            <a:r>
              <a:rPr lang="en-US" sz="2000" b="1" spc="-10" dirty="0">
                <a:solidFill>
                  <a:srgbClr val="1F487C"/>
                </a:solidFill>
                <a:latin typeface="Maiandra GD" panose="020E0502030308020204" pitchFamily="34" charset="0"/>
                <a:cs typeface="Calibri"/>
              </a:rPr>
              <a:t>indicates </a:t>
            </a:r>
            <a:r>
              <a:rPr lang="en-US" sz="2000" b="1" dirty="0">
                <a:solidFill>
                  <a:srgbClr val="1F487C"/>
                </a:solidFill>
                <a:latin typeface="Maiandra GD" panose="020E0502030308020204" pitchFamily="34" charset="0"/>
                <a:cs typeface="Calibri"/>
              </a:rPr>
              <a:t>the </a:t>
            </a:r>
            <a:r>
              <a:rPr lang="en-US" sz="2000" b="1" spc="-5" dirty="0">
                <a:solidFill>
                  <a:srgbClr val="1F487C"/>
                </a:solidFill>
                <a:latin typeface="Maiandra GD" panose="020E0502030308020204" pitchFamily="34" charset="0"/>
                <a:cs typeface="Calibri"/>
              </a:rPr>
              <a:t>closeness of the measurement </a:t>
            </a:r>
            <a:r>
              <a:rPr lang="en-US" sz="2000" b="1" spc="-10" dirty="0">
                <a:solidFill>
                  <a:srgbClr val="1F487C"/>
                </a:solidFill>
                <a:latin typeface="Maiandra GD" panose="020E0502030308020204" pitchFamily="34" charset="0"/>
                <a:cs typeface="Calibri"/>
              </a:rPr>
              <a:t>to </a:t>
            </a:r>
            <a:r>
              <a:rPr lang="en-US" sz="2000" b="1" spc="-5" dirty="0">
                <a:solidFill>
                  <a:srgbClr val="1F487C"/>
                </a:solidFill>
                <a:latin typeface="Maiandra GD" panose="020E0502030308020204" pitchFamily="34" charset="0"/>
                <a:cs typeface="Calibri"/>
              </a:rPr>
              <a:t>the </a:t>
            </a:r>
            <a:r>
              <a:rPr lang="en-US" sz="2000" b="1" dirty="0">
                <a:solidFill>
                  <a:srgbClr val="1F487C"/>
                </a:solidFill>
                <a:latin typeface="Maiandra GD" panose="020E0502030308020204" pitchFamily="34" charset="0"/>
                <a:cs typeface="Calibri"/>
              </a:rPr>
              <a:t>true </a:t>
            </a:r>
            <a:r>
              <a:rPr lang="en-US" sz="2000" b="1" spc="-5" dirty="0">
                <a:solidFill>
                  <a:srgbClr val="1F487C"/>
                </a:solidFill>
                <a:latin typeface="Maiandra GD" panose="020E0502030308020204" pitchFamily="34" charset="0"/>
                <a:cs typeface="Calibri"/>
              </a:rPr>
              <a:t>or accepted  value </a:t>
            </a:r>
            <a:r>
              <a:rPr lang="en-US" sz="2000" b="1" dirty="0">
                <a:solidFill>
                  <a:srgbClr val="1F487C"/>
                </a:solidFill>
                <a:latin typeface="Maiandra GD" panose="020E0502030308020204" pitchFamily="34" charset="0"/>
                <a:cs typeface="Calibri"/>
              </a:rPr>
              <a:t>and </a:t>
            </a:r>
            <a:r>
              <a:rPr lang="en-US" sz="2000" b="1" spc="-5" dirty="0">
                <a:solidFill>
                  <a:srgbClr val="1F487C"/>
                </a:solidFill>
                <a:latin typeface="Maiandra GD" panose="020E0502030308020204" pitchFamily="34" charset="0"/>
                <a:cs typeface="Calibri"/>
              </a:rPr>
              <a:t>is </a:t>
            </a:r>
            <a:r>
              <a:rPr lang="en-US" sz="2000" b="1" spc="-10" dirty="0">
                <a:solidFill>
                  <a:srgbClr val="1F487C"/>
                </a:solidFill>
                <a:latin typeface="Maiandra GD" panose="020E0502030308020204" pitchFamily="34" charset="0"/>
                <a:cs typeface="Calibri"/>
              </a:rPr>
              <a:t>expressed </a:t>
            </a:r>
            <a:r>
              <a:rPr lang="en-US" sz="2000" b="1" spc="-5" dirty="0">
                <a:solidFill>
                  <a:srgbClr val="1F487C"/>
                </a:solidFill>
                <a:latin typeface="Maiandra GD" panose="020E0502030308020204" pitchFamily="34" charset="0"/>
                <a:cs typeface="Calibri"/>
              </a:rPr>
              <a:t>by </a:t>
            </a:r>
            <a:r>
              <a:rPr lang="en-US" sz="2000" b="1" dirty="0">
                <a:solidFill>
                  <a:srgbClr val="1F487C"/>
                </a:solidFill>
                <a:latin typeface="Maiandra GD" panose="020E0502030308020204" pitchFamily="34" charset="0"/>
                <a:cs typeface="Calibri"/>
              </a:rPr>
              <a:t>the</a:t>
            </a:r>
            <a:r>
              <a:rPr lang="en-US" sz="2000" b="1" spc="5" dirty="0">
                <a:solidFill>
                  <a:srgbClr val="1F487C"/>
                </a:solidFill>
                <a:latin typeface="Maiandra GD" panose="020E0502030308020204" pitchFamily="34" charset="0"/>
                <a:cs typeface="Calibri"/>
              </a:rPr>
              <a:t> </a:t>
            </a:r>
            <a:r>
              <a:rPr lang="en-US" sz="2000" b="1" spc="-45" dirty="0">
                <a:solidFill>
                  <a:srgbClr val="1F487C"/>
                </a:solidFill>
                <a:latin typeface="Maiandra GD" panose="020E0502030308020204" pitchFamily="34" charset="0"/>
                <a:cs typeface="Calibri"/>
              </a:rPr>
              <a:t>error.</a:t>
            </a:r>
            <a:endParaRPr lang="en-US" sz="2000" b="1" dirty="0">
              <a:latin typeface="Maiandra GD" panose="020E0502030308020204" pitchFamily="34" charset="0"/>
              <a:cs typeface="Calibri"/>
            </a:endParaRPr>
          </a:p>
          <a:p>
            <a:pPr marL="155575" indent="-143510">
              <a:lnSpc>
                <a:spcPct val="100000"/>
              </a:lnSpc>
              <a:spcBef>
                <a:spcPts val="1200"/>
              </a:spcBef>
              <a:buSzPct val="95000"/>
              <a:buFont typeface="Arial"/>
              <a:buChar char="•"/>
              <a:tabLst>
                <a:tab pos="156210" algn="l"/>
              </a:tabLst>
            </a:pPr>
            <a:r>
              <a:rPr lang="en-US" sz="2000" b="1" spc="-5" dirty="0">
                <a:solidFill>
                  <a:srgbClr val="1F487C"/>
                </a:solidFill>
                <a:latin typeface="Maiandra GD" panose="020E0502030308020204" pitchFamily="34" charset="0"/>
                <a:cs typeface="Calibri"/>
              </a:rPr>
              <a:t> Accuracy measures agreement between </a:t>
            </a:r>
            <a:r>
              <a:rPr lang="en-US" sz="2000" b="1" dirty="0">
                <a:solidFill>
                  <a:srgbClr val="1F487C"/>
                </a:solidFill>
                <a:latin typeface="Maiandra GD" panose="020E0502030308020204" pitchFamily="34" charset="0"/>
                <a:cs typeface="Calibri"/>
              </a:rPr>
              <a:t>a </a:t>
            </a:r>
            <a:r>
              <a:rPr lang="en-US" sz="2000" b="1" spc="-10" dirty="0">
                <a:solidFill>
                  <a:srgbClr val="1F487C"/>
                </a:solidFill>
                <a:latin typeface="Maiandra GD" panose="020E0502030308020204" pitchFamily="34" charset="0"/>
                <a:cs typeface="Calibri"/>
              </a:rPr>
              <a:t>result </a:t>
            </a:r>
            <a:r>
              <a:rPr lang="en-US" sz="2000" b="1" dirty="0">
                <a:solidFill>
                  <a:srgbClr val="1F487C"/>
                </a:solidFill>
                <a:latin typeface="Maiandra GD" panose="020E0502030308020204" pitchFamily="34" charset="0"/>
                <a:cs typeface="Calibri"/>
              </a:rPr>
              <a:t>and the </a:t>
            </a:r>
            <a:r>
              <a:rPr lang="en-US" sz="2000" b="1" spc="-5" dirty="0">
                <a:solidFill>
                  <a:srgbClr val="1F487C"/>
                </a:solidFill>
                <a:latin typeface="Maiandra GD" panose="020E0502030308020204" pitchFamily="34" charset="0"/>
                <a:cs typeface="Calibri"/>
              </a:rPr>
              <a:t>accepted</a:t>
            </a:r>
            <a:r>
              <a:rPr lang="en-US" sz="2000" b="1" spc="50" dirty="0">
                <a:solidFill>
                  <a:srgbClr val="1F487C"/>
                </a:solidFill>
                <a:latin typeface="Maiandra GD" panose="020E0502030308020204" pitchFamily="34" charset="0"/>
                <a:cs typeface="Calibri"/>
              </a:rPr>
              <a:t> </a:t>
            </a:r>
            <a:r>
              <a:rPr lang="en-US" sz="2000" b="1" spc="-5" dirty="0">
                <a:solidFill>
                  <a:srgbClr val="1F487C"/>
                </a:solidFill>
                <a:latin typeface="Maiandra GD" panose="020E0502030308020204" pitchFamily="34" charset="0"/>
                <a:cs typeface="Calibri"/>
              </a:rPr>
              <a:t>value.</a:t>
            </a:r>
            <a:endParaRPr lang="en-US" sz="2000" b="1" dirty="0">
              <a:latin typeface="Maiandra GD" panose="020E0502030308020204" pitchFamily="34" charset="0"/>
              <a:cs typeface="Calibri"/>
            </a:endParaRPr>
          </a:p>
          <a:p>
            <a:pPr marL="12700" marR="6350">
              <a:lnSpc>
                <a:spcPct val="150000"/>
              </a:lnSpc>
              <a:spcBef>
                <a:spcPts val="5"/>
              </a:spcBef>
              <a:buSzPct val="95000"/>
              <a:buFont typeface="Arial"/>
              <a:buChar char="•"/>
              <a:tabLst>
                <a:tab pos="159385" algn="l"/>
              </a:tabLst>
            </a:pPr>
            <a:r>
              <a:rPr lang="en-US" sz="2000" b="1" spc="-5" dirty="0">
                <a:solidFill>
                  <a:srgbClr val="1F487C"/>
                </a:solidFill>
                <a:latin typeface="Maiandra GD" panose="020E0502030308020204" pitchFamily="34" charset="0"/>
                <a:cs typeface="Calibri"/>
              </a:rPr>
              <a:t>  Accuracy is </a:t>
            </a:r>
            <a:r>
              <a:rPr lang="en-US" sz="2000" b="1" spc="-10" dirty="0">
                <a:solidFill>
                  <a:srgbClr val="1F487C"/>
                </a:solidFill>
                <a:latin typeface="Maiandra GD" panose="020E0502030308020204" pitchFamily="34" charset="0"/>
                <a:cs typeface="Calibri"/>
              </a:rPr>
              <a:t>often more </a:t>
            </a:r>
            <a:r>
              <a:rPr lang="en-US" sz="2000" b="1" spc="-5" dirty="0">
                <a:solidFill>
                  <a:srgbClr val="1F487C"/>
                </a:solidFill>
                <a:latin typeface="Maiandra GD" panose="020E0502030308020204" pitchFamily="34" charset="0"/>
                <a:cs typeface="Calibri"/>
              </a:rPr>
              <a:t>difficult </a:t>
            </a:r>
            <a:r>
              <a:rPr lang="en-US" sz="2000" b="1" spc="-15" dirty="0">
                <a:solidFill>
                  <a:srgbClr val="1F487C"/>
                </a:solidFill>
                <a:latin typeface="Maiandra GD" panose="020E0502030308020204" pitchFamily="34" charset="0"/>
                <a:cs typeface="Calibri"/>
              </a:rPr>
              <a:t>to </a:t>
            </a:r>
            <a:r>
              <a:rPr lang="en-US" sz="2000" b="1" spc="-5" dirty="0">
                <a:solidFill>
                  <a:srgbClr val="1F487C"/>
                </a:solidFill>
                <a:latin typeface="Maiandra GD" panose="020E0502030308020204" pitchFamily="34" charset="0"/>
                <a:cs typeface="Calibri"/>
              </a:rPr>
              <a:t>determine because the </a:t>
            </a:r>
            <a:r>
              <a:rPr lang="en-US" sz="2000" b="1" dirty="0">
                <a:solidFill>
                  <a:srgbClr val="1F487C"/>
                </a:solidFill>
                <a:latin typeface="Maiandra GD" panose="020E0502030308020204" pitchFamily="34" charset="0"/>
                <a:cs typeface="Calibri"/>
              </a:rPr>
              <a:t>true </a:t>
            </a:r>
            <a:r>
              <a:rPr lang="en-US" sz="2000" b="1" spc="-5" dirty="0">
                <a:solidFill>
                  <a:srgbClr val="1F487C"/>
                </a:solidFill>
                <a:latin typeface="Maiandra GD" panose="020E0502030308020204" pitchFamily="34" charset="0"/>
                <a:cs typeface="Calibri"/>
              </a:rPr>
              <a:t>value is usually  </a:t>
            </a:r>
            <a:r>
              <a:rPr lang="en-US" sz="2000" b="1" dirty="0">
                <a:solidFill>
                  <a:srgbClr val="1F487C"/>
                </a:solidFill>
                <a:latin typeface="Maiandra GD" panose="020E0502030308020204" pitchFamily="34" charset="0"/>
                <a:cs typeface="Calibri"/>
              </a:rPr>
              <a:t>unknown. An </a:t>
            </a:r>
            <a:r>
              <a:rPr lang="en-US" sz="2000" b="1" spc="-5" dirty="0">
                <a:solidFill>
                  <a:srgbClr val="1F487C"/>
                </a:solidFill>
                <a:latin typeface="Maiandra GD" panose="020E0502030308020204" pitchFamily="34" charset="0"/>
                <a:cs typeface="Calibri"/>
              </a:rPr>
              <a:t>accepted value  </a:t>
            </a:r>
            <a:r>
              <a:rPr lang="en-US" sz="2000" b="1" spc="-10" dirty="0">
                <a:solidFill>
                  <a:srgbClr val="1F487C"/>
                </a:solidFill>
                <a:latin typeface="Maiandra GD" panose="020E0502030308020204" pitchFamily="34" charset="0"/>
                <a:cs typeface="Calibri"/>
              </a:rPr>
              <a:t>must </a:t>
            </a:r>
            <a:r>
              <a:rPr lang="en-US" sz="2000" b="1" dirty="0">
                <a:solidFill>
                  <a:srgbClr val="1F487C"/>
                </a:solidFill>
                <a:latin typeface="Maiandra GD" panose="020E0502030308020204" pitchFamily="34" charset="0"/>
                <a:cs typeface="Calibri"/>
              </a:rPr>
              <a:t>be </a:t>
            </a:r>
            <a:r>
              <a:rPr lang="en-US" sz="2000" b="1" spc="-5" dirty="0">
                <a:solidFill>
                  <a:srgbClr val="1F487C"/>
                </a:solidFill>
                <a:latin typeface="Maiandra GD" panose="020E0502030308020204" pitchFamily="34" charset="0"/>
                <a:cs typeface="Calibri"/>
              </a:rPr>
              <a:t>used</a:t>
            </a:r>
            <a:r>
              <a:rPr lang="en-US" sz="2000" b="1" spc="-40" dirty="0">
                <a:solidFill>
                  <a:srgbClr val="1F487C"/>
                </a:solidFill>
                <a:latin typeface="Maiandra GD" panose="020E0502030308020204" pitchFamily="34" charset="0"/>
                <a:cs typeface="Calibri"/>
              </a:rPr>
              <a:t> </a:t>
            </a:r>
            <a:r>
              <a:rPr lang="en-US" sz="2000" b="1" spc="-10" dirty="0">
                <a:solidFill>
                  <a:srgbClr val="1F487C"/>
                </a:solidFill>
                <a:latin typeface="Maiandra GD" panose="020E0502030308020204" pitchFamily="34" charset="0"/>
                <a:cs typeface="Calibri"/>
              </a:rPr>
              <a:t>instead.</a:t>
            </a:r>
          </a:p>
          <a:p>
            <a:pPr marL="285750" indent="-285750">
              <a:buFont typeface="Arial" panose="020B0604020202020204" pitchFamily="34" charset="0"/>
              <a:buChar char="•"/>
            </a:pPr>
            <a:r>
              <a:rPr lang="en-IN" sz="2000" b="1" dirty="0">
                <a:solidFill>
                  <a:srgbClr val="3333CC"/>
                </a:solidFill>
                <a:latin typeface="Maiandra GD" panose="020E0502030308020204" pitchFamily="34" charset="0"/>
              </a:rPr>
              <a:t>Systematic </a:t>
            </a:r>
            <a:r>
              <a:rPr lang="en-US" sz="2000" b="1" dirty="0">
                <a:solidFill>
                  <a:srgbClr val="3333CC"/>
                </a:solidFill>
                <a:latin typeface="Maiandra GD" panose="020E0502030308020204" pitchFamily="34" charset="0"/>
              </a:rPr>
              <a:t>errors cause a constant error (either too high or too low) and thus affect the </a:t>
            </a:r>
            <a:r>
              <a:rPr lang="en-IN" sz="2000" b="1" dirty="0">
                <a:solidFill>
                  <a:srgbClr val="3333CC"/>
                </a:solidFill>
                <a:latin typeface="Maiandra GD" panose="020E0502030308020204" pitchFamily="34" charset="0"/>
              </a:rPr>
              <a:t>accuracy of a result.</a:t>
            </a:r>
            <a:endParaRPr lang="en-US" sz="2000" b="1" dirty="0">
              <a:solidFill>
                <a:srgbClr val="3333CC"/>
              </a:solidFill>
              <a:latin typeface="Maiandra GD" panose="020E0502030308020204" pitchFamily="34" charset="0"/>
              <a:cs typeface="Calibri"/>
            </a:endParaRPr>
          </a:p>
          <a:p>
            <a:pPr marL="155575" indent="-143510">
              <a:lnSpc>
                <a:spcPct val="100000"/>
              </a:lnSpc>
              <a:spcBef>
                <a:spcPts val="1200"/>
              </a:spcBef>
              <a:buSzPct val="95000"/>
              <a:buFont typeface="Arial"/>
              <a:buChar char="•"/>
              <a:tabLst>
                <a:tab pos="156210" algn="l"/>
              </a:tabLst>
            </a:pPr>
            <a:r>
              <a:rPr lang="en-US" sz="2000" b="1" spc="-5" dirty="0">
                <a:solidFill>
                  <a:srgbClr val="1F487C"/>
                </a:solidFill>
                <a:latin typeface="Maiandra GD" panose="020E0502030308020204" pitchFamily="34" charset="0"/>
                <a:cs typeface="Calibri"/>
              </a:rPr>
              <a:t>  Accuracy is </a:t>
            </a:r>
            <a:r>
              <a:rPr lang="en-US" sz="2000" b="1" spc="-10" dirty="0">
                <a:solidFill>
                  <a:srgbClr val="1F487C"/>
                </a:solidFill>
                <a:latin typeface="Maiandra GD" panose="020E0502030308020204" pitchFamily="34" charset="0"/>
                <a:cs typeface="Calibri"/>
              </a:rPr>
              <a:t>expressed </a:t>
            </a:r>
            <a:r>
              <a:rPr lang="en-US" sz="2000" b="1" spc="-5" dirty="0">
                <a:solidFill>
                  <a:srgbClr val="1F487C"/>
                </a:solidFill>
                <a:latin typeface="Maiandra GD" panose="020E0502030308020204" pitchFamily="34" charset="0"/>
                <a:cs typeface="Calibri"/>
              </a:rPr>
              <a:t>in </a:t>
            </a:r>
            <a:r>
              <a:rPr lang="en-US" sz="2000" b="1" spc="-10" dirty="0">
                <a:solidFill>
                  <a:srgbClr val="1F487C"/>
                </a:solidFill>
                <a:latin typeface="Maiandra GD" panose="020E0502030308020204" pitchFamily="34" charset="0"/>
                <a:cs typeface="Calibri"/>
              </a:rPr>
              <a:t>terms </a:t>
            </a:r>
            <a:r>
              <a:rPr lang="en-US" sz="2000" b="1" spc="-5" dirty="0">
                <a:solidFill>
                  <a:srgbClr val="1F487C"/>
                </a:solidFill>
                <a:latin typeface="Maiandra GD" panose="020E0502030308020204" pitchFamily="34" charset="0"/>
                <a:cs typeface="Calibri"/>
              </a:rPr>
              <a:t>of </a:t>
            </a:r>
            <a:r>
              <a:rPr lang="en-US" sz="2000" b="1" dirty="0">
                <a:solidFill>
                  <a:srgbClr val="1F487C"/>
                </a:solidFill>
                <a:latin typeface="Maiandra GD" panose="020E0502030308020204" pitchFamily="34" charset="0"/>
                <a:cs typeface="Calibri"/>
              </a:rPr>
              <a:t>either </a:t>
            </a:r>
            <a:r>
              <a:rPr lang="en-US" sz="2000" b="1" spc="-10" dirty="0">
                <a:solidFill>
                  <a:srgbClr val="1F487C"/>
                </a:solidFill>
                <a:latin typeface="Maiandra GD" panose="020E0502030308020204" pitchFamily="34" charset="0"/>
                <a:cs typeface="Calibri"/>
              </a:rPr>
              <a:t>absolute </a:t>
            </a:r>
            <a:r>
              <a:rPr lang="en-US" sz="2000" b="1" spc="-5" dirty="0">
                <a:solidFill>
                  <a:srgbClr val="1F487C"/>
                </a:solidFill>
                <a:latin typeface="Maiandra GD" panose="020E0502030308020204" pitchFamily="34" charset="0"/>
                <a:cs typeface="Calibri"/>
              </a:rPr>
              <a:t>or </a:t>
            </a:r>
            <a:r>
              <a:rPr lang="en-US" sz="2000" b="1" spc="-15" dirty="0">
                <a:solidFill>
                  <a:srgbClr val="1F487C"/>
                </a:solidFill>
                <a:latin typeface="Maiandra GD" panose="020E0502030308020204" pitchFamily="34" charset="0"/>
                <a:cs typeface="Calibri"/>
              </a:rPr>
              <a:t>relative</a:t>
            </a:r>
            <a:r>
              <a:rPr lang="en-US" sz="2000" b="1" spc="140" dirty="0">
                <a:solidFill>
                  <a:srgbClr val="1F487C"/>
                </a:solidFill>
                <a:latin typeface="Maiandra GD" panose="020E0502030308020204" pitchFamily="34" charset="0"/>
                <a:cs typeface="Calibri"/>
              </a:rPr>
              <a:t> </a:t>
            </a:r>
            <a:r>
              <a:rPr lang="en-US" sz="2000" b="1" spc="-45" dirty="0">
                <a:solidFill>
                  <a:srgbClr val="1F487C"/>
                </a:solidFill>
                <a:latin typeface="Maiandra GD" panose="020E0502030308020204" pitchFamily="34" charset="0"/>
                <a:cs typeface="Calibri"/>
              </a:rPr>
              <a:t>error.</a:t>
            </a:r>
            <a:endParaRPr lang="en-US" sz="2000" b="1" dirty="0">
              <a:latin typeface="Maiandra GD" panose="020E0502030308020204" pitchFamily="34" charset="0"/>
              <a:cs typeface="Calibri"/>
            </a:endParaRPr>
          </a:p>
        </p:txBody>
      </p:sp>
    </p:spTree>
    <p:extLst>
      <p:ext uri="{BB962C8B-B14F-4D97-AF65-F5344CB8AC3E}">
        <p14:creationId xmlns:p14="http://schemas.microsoft.com/office/powerpoint/2010/main" val="4226547370"/>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2880</Words>
  <Application>Microsoft Office PowerPoint</Application>
  <PresentationFormat>Widescreen</PresentationFormat>
  <Paragraphs>223</Paragraphs>
  <Slides>26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vt:lpstr>
      <vt:lpstr>Calibri</vt:lpstr>
      <vt:lpstr>Calibri Light</vt:lpstr>
      <vt:lpstr>Cambria Math</vt:lpstr>
      <vt:lpstr>Maiandra GD</vt:lpstr>
      <vt:lpstr>Wingdings</vt:lpstr>
      <vt:lpstr>Office Theme</vt:lpstr>
      <vt:lpstr>Errors and evaluation of analytical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Errors and evaluation of analytical data</dc:title>
  <dc:creator>NAGA SUBRAHMANYESWARA SWAMI KARANAM</dc:creator>
  <cp:lastModifiedBy>NAGA SUBRAHMANYESWARA SWAMI KARANAM</cp:lastModifiedBy>
  <cp:revision>53</cp:revision>
  <dcterms:created xsi:type="dcterms:W3CDTF">2020-04-23T09:40:49Z</dcterms:created>
  <dcterms:modified xsi:type="dcterms:W3CDTF">2020-08-22T17:36:49Z</dcterms:modified>
</cp:coreProperties>
</file>